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66" r:id="rId2"/>
    <p:sldId id="257" r:id="rId3"/>
    <p:sldId id="258" r:id="rId4"/>
    <p:sldId id="259" r:id="rId5"/>
    <p:sldId id="260" r:id="rId6"/>
    <p:sldId id="261" r:id="rId7"/>
    <p:sldId id="262" r:id="rId8"/>
    <p:sldId id="270" r:id="rId9"/>
    <p:sldId id="281" r:id="rId10"/>
    <p:sldId id="272" r:id="rId11"/>
    <p:sldId id="273" r:id="rId12"/>
    <p:sldId id="274" r:id="rId13"/>
    <p:sldId id="267" r:id="rId14"/>
    <p:sldId id="276" r:id="rId15"/>
    <p:sldId id="275" r:id="rId16"/>
    <p:sldId id="277" r:id="rId17"/>
    <p:sldId id="278" r:id="rId18"/>
    <p:sldId id="268" r:id="rId19"/>
    <p:sldId id="286" r:id="rId20"/>
    <p:sldId id="287" r:id="rId21"/>
    <p:sldId id="288" r:id="rId22"/>
    <p:sldId id="289" r:id="rId23"/>
    <p:sldId id="290" r:id="rId24"/>
    <p:sldId id="291" r:id="rId25"/>
    <p:sldId id="269" r:id="rId26"/>
    <p:sldId id="292" r:id="rId27"/>
    <p:sldId id="293" r:id="rId28"/>
    <p:sldId id="294" r:id="rId29"/>
    <p:sldId id="295" r:id="rId30"/>
    <p:sldId id="296" r:id="rId31"/>
    <p:sldId id="297" r:id="rId32"/>
    <p:sldId id="298" r:id="rId33"/>
    <p:sldId id="284" r:id="rId34"/>
    <p:sldId id="285" r:id="rId35"/>
    <p:sldId id="282"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A15D9-70AE-4D8B-BB47-CBAA5FEB04A1}" type="datetimeFigureOut">
              <a:rPr lang="en-US" smtClean="0"/>
              <a:t>2/26/2016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B1ED8-2EDB-4093-88E3-DC0E9A58FA6B}" type="slidenum">
              <a:rPr lang="en-US" smtClean="0"/>
              <a:t>‹#›</a:t>
            </a:fld>
            <a:endParaRPr lang="en-US"/>
          </a:p>
        </p:txBody>
      </p:sp>
    </p:spTree>
    <p:extLst>
      <p:ext uri="{BB962C8B-B14F-4D97-AF65-F5344CB8AC3E}">
        <p14:creationId xmlns:p14="http://schemas.microsoft.com/office/powerpoint/2010/main" val="89685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cs typeface="Arial" panose="020B0604020202020204" pitchFamily="34" charset="0"/>
              </a:rPr>
              <a:t>A discrete model has a set number of ways that the items can be separated. For instance, a bag of apples that has 10 apples can only be in tenths, fifths, or halves.  A set of five balls can only be separated into fifths. </a:t>
            </a:r>
          </a:p>
        </p:txBody>
      </p:sp>
    </p:spTree>
    <p:extLst>
      <p:ext uri="{BB962C8B-B14F-4D97-AF65-F5344CB8AC3E}">
        <p14:creationId xmlns:p14="http://schemas.microsoft.com/office/powerpoint/2010/main" val="55465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B66F54CB-8FA5-46DA-9172-BA5BE2F3872D}" type="slidenum">
              <a:rPr lang="en-US" altLang="en-US"/>
              <a:pPr>
                <a:spcBef>
                  <a:spcPct val="0"/>
                </a:spcBef>
              </a:pPr>
              <a:t>26</a:t>
            </a:fld>
            <a:endParaRPr lang="en-US" altLang="en-US"/>
          </a:p>
        </p:txBody>
      </p:sp>
    </p:spTree>
    <p:extLst>
      <p:ext uri="{BB962C8B-B14F-4D97-AF65-F5344CB8AC3E}">
        <p14:creationId xmlns:p14="http://schemas.microsoft.com/office/powerpoint/2010/main" val="79823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16230271-FAD9-434D-940E-AFD165E3E84E}" type="slidenum">
              <a:rPr lang="en-US" altLang="en-US"/>
              <a:pPr>
                <a:spcBef>
                  <a:spcPct val="0"/>
                </a:spcBef>
              </a:pPr>
              <a:t>27</a:t>
            </a:fld>
            <a:endParaRPr lang="en-US" altLang="en-US"/>
          </a:p>
        </p:txBody>
      </p:sp>
    </p:spTree>
    <p:extLst>
      <p:ext uri="{BB962C8B-B14F-4D97-AF65-F5344CB8AC3E}">
        <p14:creationId xmlns:p14="http://schemas.microsoft.com/office/powerpoint/2010/main" val="143706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E4C9FA08-281A-48C8-AE64-CD5F87CAF966}" type="slidenum">
              <a:rPr lang="en-US" altLang="en-US"/>
              <a:pPr>
                <a:spcBef>
                  <a:spcPct val="0"/>
                </a:spcBef>
              </a:pPr>
              <a:t>29</a:t>
            </a:fld>
            <a:endParaRPr lang="en-US" altLang="en-US"/>
          </a:p>
        </p:txBody>
      </p:sp>
    </p:spTree>
    <p:extLst>
      <p:ext uri="{BB962C8B-B14F-4D97-AF65-F5344CB8AC3E}">
        <p14:creationId xmlns:p14="http://schemas.microsoft.com/office/powerpoint/2010/main" val="422620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BA2AA2FF-D6B9-4400-9B97-312E43DC2354}" type="slidenum">
              <a:rPr lang="en-US" altLang="en-US"/>
              <a:pPr>
                <a:spcBef>
                  <a:spcPct val="0"/>
                </a:spcBef>
              </a:pPr>
              <a:t>31</a:t>
            </a:fld>
            <a:endParaRPr lang="en-US" altLang="en-US"/>
          </a:p>
        </p:txBody>
      </p:sp>
    </p:spTree>
    <p:extLst>
      <p:ext uri="{BB962C8B-B14F-4D97-AF65-F5344CB8AC3E}">
        <p14:creationId xmlns:p14="http://schemas.microsoft.com/office/powerpoint/2010/main" val="165235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smtClean="0">
                <a:solidFill>
                  <a:schemeClr val="bg2"/>
                </a:solidFill>
                <a:latin typeface="Brush Script MT" panose="03060802040406070304" pitchFamily="66" charset="0"/>
              </a:defRPr>
            </a:lvl1pPr>
          </a:lstStyle>
          <a:p>
            <a:pPr>
              <a:defRPr/>
            </a:pPr>
            <a:fld id="{0E373825-E43C-447C-B0A8-A4ACDA07F22A}" type="slidenum">
              <a:rPr lang="en-US" altLang="en-US">
                <a:solidFill>
                  <a:srgbClr val="EEECE1"/>
                </a:solidFill>
              </a:rPr>
              <a:pPr>
                <a:defRPr/>
              </a:pPr>
              <a:t>‹#›</a:t>
            </a:fld>
            <a:endParaRPr lang="en-US" altLang="en-US">
              <a:solidFill>
                <a:srgbClr val="EEECE1"/>
              </a:solidFill>
            </a:endParaRPr>
          </a:p>
        </p:txBody>
      </p:sp>
    </p:spTree>
    <p:extLst>
      <p:ext uri="{BB962C8B-B14F-4D97-AF65-F5344CB8AC3E}">
        <p14:creationId xmlns:p14="http://schemas.microsoft.com/office/powerpoint/2010/main" val="192611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E43F4D1D-4FED-4469-BC5E-B902BD21FE5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98224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C862C0F-FE0A-44AA-B46E-AF2645502F6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0192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smtClean="0">
                <a:solidFill>
                  <a:srgbClr val="FFFF00"/>
                </a:solidFill>
              </a:defRPr>
            </a:lvl1pPr>
          </a:lstStyle>
          <a:p>
            <a:pPr>
              <a:defRPr/>
            </a:pPr>
            <a:fld id="{DA561B66-0A2C-4BD8-8335-C39A7CBDE791}" type="slidenum">
              <a:rPr lang="en-US" altLang="en-US"/>
              <a:pPr>
                <a:defRPr/>
              </a:pPr>
              <a:t>‹#›</a:t>
            </a:fld>
            <a:endParaRPr lang="en-US" altLang="en-US"/>
          </a:p>
        </p:txBody>
      </p:sp>
    </p:spTree>
    <p:extLst>
      <p:ext uri="{BB962C8B-B14F-4D97-AF65-F5344CB8AC3E}">
        <p14:creationId xmlns:p14="http://schemas.microsoft.com/office/powerpoint/2010/main" val="402974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B125CC11-B7D7-496E-9207-BB8A6EBD7FA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193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C33D4A9-1189-459B-AD38-1AE40A1CC96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30616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90D9F5B9-5A7A-434B-B5BC-B3CE547D9DE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03895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3C044EDE-5F45-4F40-A48F-0C0CBC9C5E9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3298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A362876A-D4E5-4E50-B388-D30635A62D1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63674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D610B20-C493-4D19-A2F3-6AA22697B49C}"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1329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F024C04E-0B81-4850-9C1A-4134205DB26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49864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latin typeface="Calibri" panose="020F0502020204030204" pitchFamily="34" charset="0"/>
              </a:defRPr>
            </a:lvl1pPr>
          </a:lstStyle>
          <a:p>
            <a:pPr fontAlgn="base">
              <a:spcBef>
                <a:spcPct val="0"/>
              </a:spcBef>
              <a:spcAft>
                <a:spcPct val="0"/>
              </a:spcAft>
              <a:defRPr/>
            </a:pPr>
            <a:fld id="{823BDB25-D3A4-4956-8753-D11172E7A26B}" type="slidenum">
              <a:rPr lang="en-US" altLang="en-US">
                <a:solidFill>
                  <a:prstClr val="white"/>
                </a:solidFill>
                <a:cs typeface="Arial" panose="020B0604020202020204" pitchFamily="34" charset="0"/>
              </a:rPr>
              <a:pPr fontAlgn="base">
                <a:spcBef>
                  <a:spcPct val="0"/>
                </a:spcBef>
                <a:spcAft>
                  <a:spcPct val="0"/>
                </a:spcAft>
                <a:defRPr/>
              </a:pPr>
              <a:t>‹#›</a:t>
            </a:fld>
            <a:endParaRPr lang="en-US" altLang="en-US">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33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Arial" charset="0"/>
        </a:defRPr>
      </a:lvl1pPr>
      <a:lvl2pPr algn="ctr" rtl="0" eaLnBrk="0" fontAlgn="base" hangingPunct="0">
        <a:spcBef>
          <a:spcPct val="0"/>
        </a:spcBef>
        <a:spcAft>
          <a:spcPct val="0"/>
        </a:spcAft>
        <a:defRPr sz="4400" b="1" i="1">
          <a:solidFill>
            <a:srgbClr val="FFFF99"/>
          </a:solidFill>
          <a:latin typeface="Comic Sans MS" pitchFamily="66" charset="0"/>
          <a:cs typeface="Arial" charset="0"/>
        </a:defRPr>
      </a:lvl2pPr>
      <a:lvl3pPr algn="ctr" rtl="0" eaLnBrk="0" fontAlgn="base" hangingPunct="0">
        <a:spcBef>
          <a:spcPct val="0"/>
        </a:spcBef>
        <a:spcAft>
          <a:spcPct val="0"/>
        </a:spcAft>
        <a:defRPr sz="4400" b="1" i="1">
          <a:solidFill>
            <a:srgbClr val="FFFF99"/>
          </a:solidFill>
          <a:latin typeface="Comic Sans MS" pitchFamily="66" charset="0"/>
          <a:cs typeface="Arial" charset="0"/>
        </a:defRPr>
      </a:lvl3pPr>
      <a:lvl4pPr algn="ctr" rtl="0" eaLnBrk="0" fontAlgn="base" hangingPunct="0">
        <a:spcBef>
          <a:spcPct val="0"/>
        </a:spcBef>
        <a:spcAft>
          <a:spcPct val="0"/>
        </a:spcAft>
        <a:defRPr sz="4400" b="1" i="1">
          <a:solidFill>
            <a:srgbClr val="FFFF99"/>
          </a:solidFill>
          <a:latin typeface="Comic Sans MS" pitchFamily="66" charset="0"/>
          <a:cs typeface="Arial" charset="0"/>
        </a:defRPr>
      </a:lvl4pPr>
      <a:lvl5pPr algn="ctr" rtl="0" eaLnBrk="0" fontAlgn="base" hangingPunct="0">
        <a:spcBef>
          <a:spcPct val="0"/>
        </a:spcBef>
        <a:spcAft>
          <a:spcPct val="0"/>
        </a:spcAft>
        <a:defRPr sz="4400" b="1" i="1">
          <a:solidFill>
            <a:srgbClr val="FFFF99"/>
          </a:solidFill>
          <a:latin typeface="Comic Sans MS" pitchFamily="66" charset="0"/>
          <a:cs typeface="Arial" charset="0"/>
        </a:defRPr>
      </a:lvl5pPr>
      <a:lvl6pPr marL="457200" algn="ctr" rtl="0" fontAlgn="base">
        <a:spcBef>
          <a:spcPct val="0"/>
        </a:spcBef>
        <a:spcAft>
          <a:spcPct val="0"/>
        </a:spcAft>
        <a:defRPr sz="4400" b="1" i="1">
          <a:solidFill>
            <a:srgbClr val="FFFF99"/>
          </a:solidFill>
          <a:latin typeface="Comic Sans MS" pitchFamily="66" charset="0"/>
          <a:cs typeface="Arial" charset="0"/>
        </a:defRPr>
      </a:lvl6pPr>
      <a:lvl7pPr marL="914400" algn="ctr" rtl="0" fontAlgn="base">
        <a:spcBef>
          <a:spcPct val="0"/>
        </a:spcBef>
        <a:spcAft>
          <a:spcPct val="0"/>
        </a:spcAft>
        <a:defRPr sz="4400" b="1" i="1">
          <a:solidFill>
            <a:srgbClr val="FFFF99"/>
          </a:solidFill>
          <a:latin typeface="Comic Sans MS" pitchFamily="66" charset="0"/>
          <a:cs typeface="Arial" charset="0"/>
        </a:defRPr>
      </a:lvl7pPr>
      <a:lvl8pPr marL="1371600" algn="ctr" rtl="0" fontAlgn="base">
        <a:spcBef>
          <a:spcPct val="0"/>
        </a:spcBef>
        <a:spcAft>
          <a:spcPct val="0"/>
        </a:spcAft>
        <a:defRPr sz="4400" b="1" i="1">
          <a:solidFill>
            <a:srgbClr val="FFFF99"/>
          </a:solidFill>
          <a:latin typeface="Comic Sans MS" pitchFamily="66" charset="0"/>
          <a:cs typeface="Arial" charset="0"/>
        </a:defRPr>
      </a:lvl8pPr>
      <a:lvl9pPr marL="1828800" algn="ctr" rtl="0" fontAlgn="base">
        <a:spcBef>
          <a:spcPct val="0"/>
        </a:spcBef>
        <a:spcAft>
          <a:spcPct val="0"/>
        </a:spcAft>
        <a:defRPr sz="4400" b="1" i="1">
          <a:solidFill>
            <a:srgbClr val="FFFF99"/>
          </a:solidFill>
          <a:latin typeface="Comic Sans MS" pitchFamily="66"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DA561B66-0A2C-4BD8-8335-C39A7CBDE791}" type="slidenum">
              <a:rPr lang="en-US" altLang="en-US" smtClean="0"/>
              <a:pPr>
                <a:defRPr/>
              </a:pPr>
              <a:t>1</a:t>
            </a:fld>
            <a:endParaRPr lang="en-US" altLang="en-US"/>
          </a:p>
        </p:txBody>
      </p:sp>
    </p:spTree>
    <p:extLst>
      <p:ext uri="{BB962C8B-B14F-4D97-AF65-F5344CB8AC3E}">
        <p14:creationId xmlns:p14="http://schemas.microsoft.com/office/powerpoint/2010/main" val="397690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828800" y="152400"/>
            <a:ext cx="8229600" cy="609600"/>
          </a:xfrm>
        </p:spPr>
        <p:txBody>
          <a:bodyPr/>
          <a:lstStyle/>
          <a:p>
            <a:pPr eaLnBrk="1" hangingPunct="1"/>
            <a:r>
              <a:rPr altLang="en-US" sz="2400" dirty="0" smtClean="0">
                <a:cs typeface="Arial" panose="020B0604020202020204" pitchFamily="34" charset="0"/>
              </a:rPr>
              <a:t>Wednesday</a:t>
            </a:r>
            <a:endParaRPr altLang="en-US" sz="2400" dirty="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10454090"/>
              </p:ext>
            </p:extLst>
          </p:nvPr>
        </p:nvGraphicFramePr>
        <p:xfrm>
          <a:off x="406400" y="762000"/>
          <a:ext cx="11468100" cy="6413500"/>
        </p:xfrm>
        <a:graphic>
          <a:graphicData uri="http://schemas.openxmlformats.org/drawingml/2006/table">
            <a:tbl>
              <a:tblPr firstRow="1" bandRow="1">
                <a:tableStyleId>{5C22544A-7EE6-4342-B048-85BDC9FD1C3A}</a:tableStyleId>
              </a:tblPr>
              <a:tblGrid>
                <a:gridCol w="11468100"/>
              </a:tblGrid>
              <a:tr h="6413500">
                <a:tc>
                  <a:txBody>
                    <a:bodyPr/>
                    <a:lstStyle/>
                    <a:p>
                      <a:pPr marL="0" indent="0" algn="ctr">
                        <a:buFont typeface="Arial" panose="020B0604020202020204" pitchFamily="34" charset="0"/>
                        <a:buNone/>
                      </a:pPr>
                      <a:r>
                        <a:rPr lang="en-US" sz="2000" u="sng" baseline="0" dirty="0" smtClean="0">
                          <a:latin typeface="+mj-lt"/>
                        </a:rPr>
                        <a:t>Constructed Response:  Fractions</a:t>
                      </a:r>
                    </a:p>
                    <a:p>
                      <a:pPr marL="0" indent="0" algn="l">
                        <a:buFont typeface="Arial" panose="020B0604020202020204" pitchFamily="34" charset="0"/>
                        <a:buNone/>
                      </a:pPr>
                      <a:r>
                        <a:rPr lang="en-US" sz="2400" b="0" u="none" baseline="0" dirty="0" smtClean="0">
                          <a:latin typeface="+mj-lt"/>
                        </a:rPr>
                        <a:t>Karina is painting a fence as shown.  The fence is divided into equal parts.  The shaded area represents how much of the fence Karina has painted.</a:t>
                      </a:r>
                    </a:p>
                    <a:p>
                      <a:pPr marL="0" indent="0" algn="l">
                        <a:buFont typeface="Arial" panose="020B0604020202020204" pitchFamily="34" charset="0"/>
                        <a:buNone/>
                      </a:pPr>
                      <a:r>
                        <a:rPr lang="en-US" sz="2400" b="0" u="none" baseline="0" dirty="0" smtClean="0">
                          <a:latin typeface="+mj-lt"/>
                        </a:rPr>
                        <a:t>  </a:t>
                      </a:r>
                      <a:r>
                        <a:rPr lang="en-US" sz="2400" b="0" u="none" baseline="0" dirty="0" smtClean="0">
                          <a:latin typeface="+mj-lt"/>
                        </a:rPr>
                        <a:t>   </a:t>
                      </a:r>
                    </a:p>
                    <a:p>
                      <a:pPr marL="0" indent="0" algn="l">
                        <a:buFont typeface="Arial" panose="020B0604020202020204" pitchFamily="34" charset="0"/>
                        <a:buNone/>
                      </a:pPr>
                      <a:r>
                        <a:rPr lang="en-US" sz="2400" b="0" u="none" baseline="0" dirty="0" smtClean="0">
                          <a:latin typeface="+mj-lt"/>
                        </a:rPr>
                        <a:t>                                               </a:t>
                      </a:r>
                      <a:endParaRPr lang="en-US" sz="2400" b="0" u="none" baseline="0" dirty="0" smtClean="0">
                        <a:latin typeface="+mj-lt"/>
                      </a:endParaRPr>
                    </a:p>
                    <a:p>
                      <a:pPr marL="0" indent="0" algn="l">
                        <a:buFont typeface="Arial" panose="020B0604020202020204" pitchFamily="34" charset="0"/>
                        <a:buNone/>
                      </a:pPr>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Draw a number line from 0 to 1 and divide it into the same number of equal parts as the fence.  Make a point on your number line that shows the fraction of the fence Karina has painted.  Label the point with the fraction that it represents.</a:t>
                      </a: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Write a fraction that represents the whole fence.</a:t>
                      </a: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u="none" baseline="0" dirty="0" smtClean="0">
                          <a:latin typeface="+mj-lt"/>
                        </a:rPr>
                        <a:t>Tammy is painting a fence with the same area as Karina’s fence, but her fence is divided into 6 equal parts.  She has painted 5 parts of her fence.  Tammy says that she and Karina have painted equal fractions of each fence.  Is Tammy’s statement correct?  Explain and show how you know.</a:t>
                      </a:r>
                    </a:p>
                    <a:p>
                      <a:pPr marL="0" indent="0" algn="l">
                        <a:buFont typeface="Arial" panose="020B0604020202020204" pitchFamily="34" charset="0"/>
                        <a:buNone/>
                      </a:pPr>
                      <a:r>
                        <a:rPr lang="en-US" altLang="en-US" sz="2400" b="1" u="sng" baseline="0" dirty="0" smtClean="0">
                          <a:latin typeface="+mj-lt"/>
                        </a:rPr>
                        <a:t> </a:t>
                      </a:r>
                      <a:endParaRPr lang="en-US" altLang="en-US" sz="2400" b="0" u="none" baseline="0" dirty="0" smtClean="0">
                        <a:latin typeface="+mj-lt"/>
                      </a:endParaRPr>
                    </a:p>
                  </a:txBody>
                  <a:tcPr marT="45725" marB="45725"/>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8753227"/>
              </p:ext>
            </p:extLst>
          </p:nvPr>
        </p:nvGraphicFramePr>
        <p:xfrm>
          <a:off x="8140700" y="1511300"/>
          <a:ext cx="3200400" cy="901700"/>
        </p:xfrm>
        <a:graphic>
          <a:graphicData uri="http://schemas.openxmlformats.org/drawingml/2006/table">
            <a:tbl>
              <a:tblPr firstRow="1" bandRow="1">
                <a:tableStyleId>{8A107856-5554-42FB-B03E-39F5DBC370BA}</a:tableStyleId>
              </a:tblPr>
              <a:tblGrid>
                <a:gridCol w="400050"/>
                <a:gridCol w="400050"/>
                <a:gridCol w="400050"/>
                <a:gridCol w="400050"/>
                <a:gridCol w="400050"/>
                <a:gridCol w="400050"/>
                <a:gridCol w="400050"/>
                <a:gridCol w="400050"/>
              </a:tblGrid>
              <a:tr h="9017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tc>
                  <a:txBody>
                    <a:bodyPr/>
                    <a:lstStyle/>
                    <a:p>
                      <a:endParaRPr lang="en-US" dirty="0"/>
                    </a:p>
                  </a:txBody>
                  <a:tcPr>
                    <a:solidFill>
                      <a:schemeClr val="accent3"/>
                    </a:solidFill>
                  </a:tcPr>
                </a:tc>
              </a:tr>
            </a:tbl>
          </a:graphicData>
        </a:graphic>
      </p:graphicFrame>
    </p:spTree>
    <p:extLst>
      <p:ext uri="{BB962C8B-B14F-4D97-AF65-F5344CB8AC3E}">
        <p14:creationId xmlns:p14="http://schemas.microsoft.com/office/powerpoint/2010/main" val="4083768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altLang="en-US" smtClean="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6496690"/>
              </p:ext>
            </p:extLst>
          </p:nvPr>
        </p:nvGraphicFramePr>
        <p:xfrm>
          <a:off x="609600" y="152400"/>
          <a:ext cx="10871200" cy="7437142"/>
        </p:xfrm>
        <a:graphic>
          <a:graphicData uri="http://schemas.openxmlformats.org/drawingml/2006/table">
            <a:tbl>
              <a:tblPr firstRow="1" bandRow="1">
                <a:tableStyleId>{5C22544A-7EE6-4342-B048-85BDC9FD1C3A}</a:tableStyleId>
              </a:tblPr>
              <a:tblGrid>
                <a:gridCol w="10871200"/>
              </a:tblGrid>
              <a:tr h="6827838">
                <a:tc>
                  <a:txBody>
                    <a:bodyPr/>
                    <a:lstStyle/>
                    <a:p>
                      <a:pPr algn="ctr" eaLnBrk="1" hangingPunct="1"/>
                      <a:r>
                        <a:rPr lang="en-US" altLang="en-US" sz="3600" b="1" u="none" dirty="0" smtClean="0">
                          <a:solidFill>
                            <a:srgbClr val="FFFF00"/>
                          </a:solidFill>
                          <a:latin typeface="+mj-lt"/>
                        </a:rPr>
                        <a:t>Thursday</a:t>
                      </a:r>
                      <a:endParaRPr lang="en-US" altLang="en-US" sz="3600" b="1" u="none" dirty="0" smtClean="0">
                        <a:solidFill>
                          <a:srgbClr val="FFFF00"/>
                        </a:solidFill>
                        <a:latin typeface="+mj-lt"/>
                      </a:endParaRPr>
                    </a:p>
                    <a:p>
                      <a:pPr algn="l" eaLnBrk="1" hangingPunct="1"/>
                      <a:r>
                        <a:rPr lang="en-US" altLang="en-US" sz="2400" b="0" u="none" baseline="0" dirty="0" smtClean="0">
                          <a:latin typeface="+mj-lt"/>
                        </a:rPr>
                        <a:t>The figure shows a rectangle that has been divided into equal parts. </a:t>
                      </a:r>
                    </a:p>
                    <a:p>
                      <a:pPr algn="l" eaLnBrk="1" hangingPunct="1"/>
                      <a:endParaRPr lang="en-US" altLang="en-US" sz="2400" b="0" u="none" baseline="0" dirty="0" smtClean="0">
                        <a:latin typeface="+mj-lt"/>
                      </a:endParaRPr>
                    </a:p>
                    <a:p>
                      <a:pPr algn="l" eaLnBrk="1" hangingPunct="1"/>
                      <a:endParaRPr lang="en-US" altLang="en-US" sz="2400" b="0" u="none" baseline="0" dirty="0" smtClean="0">
                        <a:latin typeface="+mj-lt"/>
                      </a:endParaRPr>
                    </a:p>
                    <a:p>
                      <a:pPr algn="l" eaLnBrk="1" hangingPunct="1"/>
                      <a:endParaRPr lang="en-US" altLang="en-US" sz="2400" b="1" u="sng" baseline="0" dirty="0" smtClean="0">
                        <a:latin typeface="+mj-lt"/>
                      </a:endParaRPr>
                    </a:p>
                    <a:p>
                      <a:pPr algn="l" eaLnBrk="1" hangingPunct="1"/>
                      <a:r>
                        <a:rPr lang="en-US" altLang="en-US" sz="2400" b="1" u="sng" baseline="0" dirty="0" smtClean="0">
                          <a:latin typeface="+mj-lt"/>
                        </a:rPr>
                        <a:t>Part A</a:t>
                      </a:r>
                    </a:p>
                    <a:p>
                      <a:pPr algn="l" eaLnBrk="1" hangingPunct="1"/>
                      <a:r>
                        <a:rPr lang="en-US" altLang="en-US" sz="2400" b="0" u="none" baseline="0" dirty="0" smtClean="0">
                          <a:latin typeface="+mj-lt"/>
                        </a:rPr>
                        <a:t>Draw a number line from 0 to 1.  Divide the number line into the same number of equal parts as shown in the figure.  Then, place a point on the number line to show what the value of the shaded part represents.</a:t>
                      </a:r>
                    </a:p>
                    <a:p>
                      <a:pPr algn="l" eaLnBrk="1" hangingPunct="1"/>
                      <a:endParaRPr lang="en-US" altLang="en-US" sz="800" b="0" u="none" baseline="0" dirty="0" smtClean="0">
                        <a:latin typeface="+mj-lt"/>
                      </a:endParaRPr>
                    </a:p>
                    <a:p>
                      <a:pPr algn="l" eaLnBrk="1" hangingPunct="1"/>
                      <a:r>
                        <a:rPr lang="en-US" altLang="en-US" sz="2400" b="1" u="sng" baseline="0" dirty="0" smtClean="0">
                          <a:latin typeface="+mj-lt"/>
                        </a:rPr>
                        <a:t>Part B</a:t>
                      </a:r>
                    </a:p>
                    <a:p>
                      <a:pPr algn="l" eaLnBrk="1" hangingPunct="1"/>
                      <a:r>
                        <a:rPr lang="en-US" altLang="en-US" sz="2400" b="0" u="none" baseline="0" dirty="0" smtClean="0">
                          <a:latin typeface="+mj-lt"/>
                        </a:rPr>
                        <a:t>Write an addition sentence with a numerator of 1 that is equivalent to the fraction of the shaded parts shown.</a:t>
                      </a:r>
                    </a:p>
                    <a:p>
                      <a:pPr algn="l" eaLnBrk="1" hangingPunct="1"/>
                      <a:endParaRPr lang="en-US" altLang="en-US" sz="1000" b="0" u="none" baseline="0" dirty="0" smtClean="0">
                        <a:latin typeface="+mj-lt"/>
                      </a:endParaRPr>
                    </a:p>
                    <a:p>
                      <a:pPr algn="l" eaLnBrk="1" hangingPunct="1"/>
                      <a:r>
                        <a:rPr lang="en-US" altLang="en-US" sz="2800" b="1" u="sng" baseline="0" dirty="0" smtClean="0">
                          <a:latin typeface="+mj-lt"/>
                        </a:rPr>
                        <a:t>Part C</a:t>
                      </a:r>
                    </a:p>
                    <a:p>
                      <a:pPr algn="l" eaLnBrk="1" hangingPunct="1"/>
                      <a:r>
                        <a:rPr lang="en-US" altLang="en-US" sz="2800" b="0" u="none" baseline="0" dirty="0" smtClean="0">
                          <a:latin typeface="+mj-lt"/>
                        </a:rPr>
                        <a:t>Fill in the box with a &lt;,&gt;, or = sign.  Explain your answer using a model.       3/4          3/8</a:t>
                      </a:r>
                    </a:p>
                    <a:p>
                      <a:pPr algn="l" eaLnBrk="1" hangingPunct="1"/>
                      <a:endParaRPr lang="en-US" altLang="en-US" sz="2000" b="0" u="none" dirty="0" smtClean="0">
                        <a:latin typeface="+mj-lt"/>
                      </a:endParaRPr>
                    </a:p>
                    <a:p>
                      <a:pPr algn="l" eaLnBrk="1" hangingPunct="1"/>
                      <a:endParaRPr lang="en-US" altLang="en-US" sz="2000" dirty="0" smtClean="0">
                        <a:latin typeface="+mj-lt"/>
                      </a:endParaRPr>
                    </a:p>
                    <a:p>
                      <a:pPr algn="l" eaLnBrk="1" hangingPunct="1"/>
                      <a:endParaRPr lang="en-US" sz="2000" b="0" u="none" kern="1200" baseline="0" dirty="0" smtClean="0">
                        <a:solidFill>
                          <a:schemeClr val="dk1"/>
                        </a:solidFill>
                        <a:latin typeface="+mn-lt"/>
                        <a:ea typeface="+mn-ea"/>
                        <a:cs typeface="+mn-cs"/>
                      </a:endParaRPr>
                    </a:p>
                    <a:p>
                      <a:pPr algn="l" eaLnBrk="1" hangingPunct="1"/>
                      <a:endParaRPr lang="en-US" sz="2000" b="0" u="none" dirty="0">
                        <a:latin typeface="Calibri" panose="020F0502020204030204" pitchFamily="34" charset="0"/>
                      </a:endParaRPr>
                    </a:p>
                  </a:txBody>
                  <a:tcPr marT="45731" marB="45731"/>
                </a:tc>
              </a:tr>
            </a:tbl>
          </a:graphicData>
        </a:graphic>
      </p:graphicFrame>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43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63B766DF-B681-4425-B1D5-53DAD7284F74}" type="slidenum">
              <a:rPr lang="en-US" altLang="en-US" sz="1200">
                <a:solidFill>
                  <a:srgbClr val="FFFF00"/>
                </a:solidFill>
                <a:latin typeface="Calibri" panose="020F0502020204030204" pitchFamily="34" charset="0"/>
              </a:rPr>
              <a:pPr>
                <a:spcBef>
                  <a:spcPct val="0"/>
                </a:spcBef>
                <a:buFontTx/>
                <a:buNone/>
              </a:pPr>
              <a:t>11</a:t>
            </a:fld>
            <a:endParaRPr lang="en-US" altLang="en-US" sz="1200">
              <a:solidFill>
                <a:srgbClr val="FFFF00"/>
              </a:solidFill>
              <a:latin typeface="Calibri" panose="020F0502020204030204" pitchFamily="34" charset="0"/>
            </a:endParaRPr>
          </a:p>
        </p:txBody>
      </p:sp>
      <p:pic>
        <p:nvPicPr>
          <p:cNvPr id="1435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899" y="1417638"/>
            <a:ext cx="4111433"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545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9611617"/>
              </p:ext>
            </p:extLst>
          </p:nvPr>
        </p:nvGraphicFramePr>
        <p:xfrm>
          <a:off x="317500" y="254000"/>
          <a:ext cx="11480800" cy="6146192"/>
        </p:xfrm>
        <a:graphic>
          <a:graphicData uri="http://schemas.openxmlformats.org/drawingml/2006/table">
            <a:tbl>
              <a:tblPr firstRow="1" bandRow="1">
                <a:tableStyleId>{5C22544A-7EE6-4342-B048-85BDC9FD1C3A}</a:tableStyleId>
              </a:tblPr>
              <a:tblGrid>
                <a:gridCol w="11480800"/>
              </a:tblGrid>
              <a:tr h="6146192">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u="none" baseline="0" dirty="0" smtClean="0">
                          <a:solidFill>
                            <a:srgbClr val="FFFF00"/>
                          </a:solidFill>
                          <a:latin typeface="+mj-lt"/>
                        </a:rPr>
                        <a:t>Friday</a:t>
                      </a:r>
                      <a:endParaRPr lang="en-US" sz="3200" u="none" baseline="0" dirty="0" smtClean="0">
                        <a:solidFill>
                          <a:srgbClr val="FFFF00"/>
                        </a:solidFill>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0" u="none" baseline="0" dirty="0" smtClean="0">
                          <a:latin typeface="+mj-lt"/>
                        </a:rPr>
                        <a:t>LeBron, Rita, and Samuel went to a circus.  </a:t>
                      </a:r>
                      <a:r>
                        <a:rPr lang="en-US" sz="2200" b="0" u="none" baseline="0" dirty="0" smtClean="0">
                          <a:latin typeface="+mj-lt"/>
                        </a:rPr>
                        <a:t>They </a:t>
                      </a:r>
                      <a:r>
                        <a:rPr lang="en-US" sz="2200" b="0" u="none" baseline="0" dirty="0" smtClean="0">
                          <a:latin typeface="+mj-lt"/>
                        </a:rPr>
                        <a:t>saw that the </a:t>
                      </a:r>
                      <a:r>
                        <a:rPr lang="en-US" sz="2200" b="0" u="none" baseline="0" dirty="0" smtClean="0">
                          <a:latin typeface="+mj-lt"/>
                        </a:rPr>
                        <a:t>                                                                           floor </a:t>
                      </a:r>
                      <a:r>
                        <a:rPr lang="en-US" sz="2200" b="0" u="none" baseline="0" dirty="0" smtClean="0">
                          <a:latin typeface="+mj-lt"/>
                        </a:rPr>
                        <a:t>of the circus tent was a large rectangle divided into equal parts.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2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0" u="none" baseline="0" dirty="0" smtClean="0">
                          <a:latin typeface="+mj-lt"/>
                        </a:rPr>
                        <a:t>Draw a rectangle and divide it into more than 3 equal parts.  Shade one of the equal parts of your rectangle. Write a fraction that shows what part of the whole rectangle you shaded.  Explain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0" u="none" baseline="0" dirty="0" smtClean="0">
                          <a:latin typeface="+mj-lt"/>
                        </a:rPr>
                        <a:t>Samuel counted twice as many elephants as tigers in the circus.  He counted a total of 24 elephants and tigers in all.  How many tigers did Samuel count?  Show and explain how you got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0" u="none" baseline="0" dirty="0" smtClean="0">
                          <a:latin typeface="+mj-lt"/>
                        </a:rPr>
                        <a:t>One of the clowns wore a shirt with colored quadrilaterals.  Rita said she like the red quadrilaterals that was not a parallelogram.  Draw a shape that could represent the shape Rita liked.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1" u="sng" baseline="0" dirty="0" smtClean="0">
                          <a:latin typeface="+mj-lt"/>
                        </a:rPr>
                        <a:t>Part 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b="0" u="none" baseline="0" dirty="0" smtClean="0">
                          <a:latin typeface="+mj-lt"/>
                        </a:rPr>
                        <a:t>LeBron paid $14 for his ticket and $6 per ticket for Samuel and Rita.  What was the total cost of the tickets?  Show your work.</a:t>
                      </a:r>
                      <a:endParaRPr lang="en-US" altLang="en-US" sz="2200" b="0" i="0" u="none" baseline="0" dirty="0" smtClean="0">
                        <a:latin typeface="+mj-lt"/>
                      </a:endParaRPr>
                    </a:p>
                  </a:txBody>
                  <a:tcPr marT="45733" marB="45733"/>
                </a:tc>
              </a:tr>
            </a:tbl>
          </a:graphicData>
        </a:graphic>
      </p:graphicFrame>
      <p:pic>
        <p:nvPicPr>
          <p:cNvPr id="4" name="Picture 3"/>
          <p:cNvPicPr>
            <a:picLocks noChangeAspect="1"/>
          </p:cNvPicPr>
          <p:nvPr/>
        </p:nvPicPr>
        <p:blipFill>
          <a:blip r:embed="rId2"/>
          <a:stretch>
            <a:fillRect/>
          </a:stretch>
        </p:blipFill>
        <p:spPr>
          <a:xfrm>
            <a:off x="8216900" y="296251"/>
            <a:ext cx="3289300" cy="1784962"/>
          </a:xfrm>
          <a:prstGeom prst="rect">
            <a:avLst/>
          </a:prstGeom>
        </p:spPr>
      </p:pic>
    </p:spTree>
    <p:extLst>
      <p:ext uri="{BB962C8B-B14F-4D97-AF65-F5344CB8AC3E}">
        <p14:creationId xmlns:p14="http://schemas.microsoft.com/office/powerpoint/2010/main" val="4004730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3</a:t>
            </a:r>
            <a:endParaRPr lang="en-US" dirty="0"/>
          </a:p>
        </p:txBody>
      </p:sp>
      <p:sp>
        <p:nvSpPr>
          <p:cNvPr id="3" name="Subtitle 2"/>
          <p:cNvSpPr>
            <a:spLocks noGrp="1"/>
          </p:cNvSpPr>
          <p:nvPr>
            <p:ph type="subTitle" idx="1"/>
          </p:nvPr>
        </p:nvSpPr>
        <p:spPr/>
        <p:txBody>
          <a:bodyPr/>
          <a:lstStyle/>
          <a:p>
            <a:r>
              <a:rPr lang="en-US" dirty="0" smtClean="0"/>
              <a:t>Review</a:t>
            </a:r>
            <a:endParaRPr lang="en-US" dirty="0"/>
          </a:p>
        </p:txBody>
      </p:sp>
      <p:sp>
        <p:nvSpPr>
          <p:cNvPr id="4" name="Date Placeholder 3"/>
          <p:cNvSpPr>
            <a:spLocks noGrp="1"/>
          </p:cNvSpPr>
          <p:nvPr>
            <p:ph type="dt" sz="half" idx="10"/>
          </p:nvPr>
        </p:nvSpPr>
        <p:spPr/>
        <p:txBody>
          <a:bodyPr/>
          <a:lstStyle/>
          <a:p>
            <a:pPr>
              <a:defRPr/>
            </a:pPr>
            <a:endParaRPr lang="en-US">
              <a:solidFill>
                <a:srgbClr val="EEECE1"/>
              </a:solidFill>
            </a:endParaRPr>
          </a:p>
        </p:txBody>
      </p:sp>
      <p:sp>
        <p:nvSpPr>
          <p:cNvPr id="5" name="Footer Placeholder 4"/>
          <p:cNvSpPr>
            <a:spLocks noGrp="1"/>
          </p:cNvSpPr>
          <p:nvPr>
            <p:ph type="ftr" sz="quarter" idx="11"/>
          </p:nvPr>
        </p:nvSpPr>
        <p:spPr/>
        <p:txBody>
          <a:bodyPr/>
          <a:lstStyle/>
          <a:p>
            <a:pPr>
              <a:defRPr/>
            </a:pPr>
            <a:endParaRPr lang="en-US">
              <a:solidFill>
                <a:srgbClr val="EEECE1"/>
              </a:solidFill>
            </a:endParaRPr>
          </a:p>
        </p:txBody>
      </p:sp>
      <p:sp>
        <p:nvSpPr>
          <p:cNvPr id="6" name="Slide Number Placeholder 5"/>
          <p:cNvSpPr>
            <a:spLocks noGrp="1"/>
          </p:cNvSpPr>
          <p:nvPr>
            <p:ph type="sldNum" sz="quarter" idx="12"/>
          </p:nvPr>
        </p:nvSpPr>
        <p:spPr/>
        <p:txBody>
          <a:bodyPr/>
          <a:lstStyle/>
          <a:p>
            <a:pPr>
              <a:defRPr/>
            </a:pPr>
            <a:fld id="{0E373825-E43C-447C-B0A8-A4ACDA07F22A}" type="slidenum">
              <a:rPr lang="en-US" altLang="en-US" smtClean="0">
                <a:solidFill>
                  <a:srgbClr val="EEECE1"/>
                </a:solidFill>
              </a:rPr>
              <a:pPr>
                <a:defRPr/>
              </a:pPr>
              <a:t>13</a:t>
            </a:fld>
            <a:endParaRPr lang="en-US" altLang="en-US">
              <a:solidFill>
                <a:srgbClr val="EEECE1"/>
              </a:solidFill>
            </a:endParaRPr>
          </a:p>
        </p:txBody>
      </p:sp>
    </p:spTree>
    <p:extLst>
      <p:ext uri="{BB962C8B-B14F-4D97-AF65-F5344CB8AC3E}">
        <p14:creationId xmlns:p14="http://schemas.microsoft.com/office/powerpoint/2010/main" val="5501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5644379"/>
              </p:ext>
            </p:extLst>
          </p:nvPr>
        </p:nvGraphicFramePr>
        <p:xfrm>
          <a:off x="444500" y="669926"/>
          <a:ext cx="11137900" cy="5578475"/>
        </p:xfrm>
        <a:graphic>
          <a:graphicData uri="http://schemas.openxmlformats.org/drawingml/2006/table">
            <a:tbl>
              <a:tblPr firstRow="1" bandRow="1">
                <a:tableStyleId>{5C22544A-7EE6-4342-B048-85BDC9FD1C3A}</a:tableStyleId>
              </a:tblPr>
              <a:tblGrid>
                <a:gridCol w="11137900"/>
              </a:tblGrid>
              <a:tr h="5578475">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u="none" baseline="0" dirty="0" smtClean="0">
                          <a:solidFill>
                            <a:srgbClr val="FFFF00"/>
                          </a:solidFill>
                          <a:latin typeface="+mj-lt"/>
                        </a:rPr>
                        <a:t>Monday</a:t>
                      </a:r>
                      <a:endParaRPr lang="en-US" sz="2400" u="none" baseline="0" dirty="0" smtClean="0">
                        <a:solidFill>
                          <a:srgbClr val="FFFF00"/>
                        </a:solidFill>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Jana put her train set on the top of a table.  The table is 6 feet long and 4 feet wide, as shown.                     </a:t>
                      </a:r>
                      <a:r>
                        <a:rPr lang="en-US" sz="2400" b="0" u="none" baseline="0" dirty="0" smtClean="0">
                          <a:latin typeface="+mj-lt"/>
                        </a:rPr>
                        <a:t>          6 </a:t>
                      </a:r>
                      <a:r>
                        <a:rPr lang="en-US" sz="2400" b="0" u="none" baseline="0" dirty="0" smtClean="0">
                          <a:latin typeface="+mj-lt"/>
                        </a:rPr>
                        <a:t>feet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u="none" baseline="0" dirty="0" smtClean="0">
                        <a:latin typeface="+mj-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                         4 feet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What is the area of the table?   Show your work and explain how you got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B</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What is the perimeter of the table?   Show your work and explain how you got your answer.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u="sng" baseline="0" dirty="0" smtClean="0">
                          <a:latin typeface="+mj-lt"/>
                        </a:rPr>
                        <a:t>Part C</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u="none" baseline="0" dirty="0" smtClean="0">
                          <a:latin typeface="+mj-lt"/>
                        </a:rPr>
                        <a:t>Jana needed more room for her train set.  She set up another table next to the table shown.  The new table is 4 feet wide and has a perimeter of 24 feet.  What is the sum of the areas of the two tables together?  Show your work.</a:t>
                      </a:r>
                      <a:endParaRPr lang="en-US" altLang="en-US" sz="2400" b="0" i="0" u="none" baseline="0" dirty="0" smtClean="0">
                        <a:latin typeface="+mj-lt"/>
                      </a:endParaRPr>
                    </a:p>
                  </a:txBody>
                  <a:tcPr marT="45725" marB="45725"/>
                </a:tc>
              </a:tr>
            </a:tbl>
          </a:graphicData>
        </a:graphic>
      </p:graphicFrame>
      <p:sp>
        <p:nvSpPr>
          <p:cNvPr id="17" name="Rectangle 16"/>
          <p:cNvSpPr/>
          <p:nvPr/>
        </p:nvSpPr>
        <p:spPr>
          <a:xfrm rot="16200000">
            <a:off x="3822700" y="1371600"/>
            <a:ext cx="838200" cy="1905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2305202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21F6D272-B4C6-4EC1-B889-BE9BC67EA939}" type="slidenum">
              <a:rPr lang="en-US" altLang="en-US" sz="1200">
                <a:solidFill>
                  <a:schemeClr val="bg1"/>
                </a:solidFill>
                <a:latin typeface="Calibri" panose="020F0502020204030204" pitchFamily="34" charset="0"/>
              </a:rPr>
              <a:pPr>
                <a:spcBef>
                  <a:spcPct val="0"/>
                </a:spcBef>
                <a:buFontTx/>
                <a:buNone/>
              </a:pPr>
              <a:t>15</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34494206"/>
              </p:ext>
            </p:extLst>
          </p:nvPr>
        </p:nvGraphicFramePr>
        <p:xfrm>
          <a:off x="647700" y="304800"/>
          <a:ext cx="10960100" cy="6400826"/>
        </p:xfrm>
        <a:graphic>
          <a:graphicData uri="http://schemas.openxmlformats.org/drawingml/2006/table">
            <a:tbl>
              <a:tblPr firstRow="1" bandRow="1">
                <a:tableStyleId>{5C22544A-7EE6-4342-B048-85BDC9FD1C3A}</a:tableStyleId>
              </a:tblPr>
              <a:tblGrid>
                <a:gridCol w="10960100"/>
              </a:tblGrid>
              <a:tr h="6108700">
                <a:tc>
                  <a:txBody>
                    <a:bodyPr/>
                    <a:lstStyle/>
                    <a:p>
                      <a:pPr algn="ctr" eaLnBrk="1" hangingPunct="1"/>
                      <a:r>
                        <a:rPr lang="en-US" altLang="en-US" sz="2800" b="1" u="none" dirty="0" smtClean="0">
                          <a:solidFill>
                            <a:srgbClr val="FFFF00"/>
                          </a:solidFill>
                          <a:latin typeface="+mj-lt"/>
                        </a:rPr>
                        <a:t>Tuesday</a:t>
                      </a:r>
                      <a:endParaRPr lang="en-US" altLang="en-US" sz="2800" b="1" u="none" dirty="0" smtClean="0">
                        <a:solidFill>
                          <a:srgbClr val="FFFF00"/>
                        </a:solidFill>
                        <a:latin typeface="+mj-lt"/>
                      </a:endParaRPr>
                    </a:p>
                    <a:p>
                      <a:pPr algn="l" eaLnBrk="1" hangingPunct="1"/>
                      <a:r>
                        <a:rPr lang="en-US" altLang="en-US" sz="2800" b="0" u="none" baseline="0" dirty="0" smtClean="0">
                          <a:latin typeface="+mj-lt"/>
                        </a:rPr>
                        <a:t> </a:t>
                      </a:r>
                      <a:r>
                        <a:rPr lang="en-US" sz="2800" b="0" u="none" baseline="0" dirty="0" smtClean="0">
                          <a:latin typeface="+mj-lt"/>
                        </a:rPr>
                        <a:t>Look at the rectangle.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u="none" baseline="0" dirty="0" smtClean="0">
                          <a:latin typeface="+mj-lt"/>
                        </a:rPr>
                        <a:t>                        </a:t>
                      </a:r>
                      <a:r>
                        <a:rPr lang="en-US" sz="2800" b="0" u="none" baseline="0" dirty="0" smtClean="0">
                          <a:latin typeface="+mj-lt"/>
                        </a:rPr>
                        <a:t>            8 </a:t>
                      </a:r>
                      <a:r>
                        <a:rPr lang="en-US" sz="2800" b="0" u="none" baseline="0" dirty="0" smtClean="0">
                          <a:latin typeface="+mj-lt"/>
                        </a:rPr>
                        <a:t>cm</a:t>
                      </a:r>
                    </a:p>
                    <a:p>
                      <a:pPr algn="l" eaLnBrk="1" hangingPunct="1"/>
                      <a:r>
                        <a:rPr lang="en-US" sz="2800" b="0" u="none" baseline="0" dirty="0" smtClean="0">
                          <a:latin typeface="+mj-lt"/>
                        </a:rPr>
                        <a:t>          </a:t>
                      </a:r>
                      <a:r>
                        <a:rPr lang="en-US" sz="2800" b="0" u="none" baseline="0" dirty="0" smtClean="0">
                          <a:latin typeface="+mj-lt"/>
                        </a:rPr>
                        <a:t>         </a:t>
                      </a:r>
                      <a:r>
                        <a:rPr lang="en-US" sz="2800" b="0" u="none" baseline="0" dirty="0" smtClean="0">
                          <a:latin typeface="+mj-lt"/>
                        </a:rPr>
                        <a:t>5 cm       </a:t>
                      </a:r>
                    </a:p>
                    <a:p>
                      <a:pPr marL="0" indent="0" algn="l">
                        <a:buFont typeface="Arial" panose="020B0604020202020204" pitchFamily="34" charset="0"/>
                        <a:buNone/>
                      </a:pPr>
                      <a:r>
                        <a:rPr lang="en-US" sz="2800" b="1" u="sng" baseline="0" dirty="0" smtClean="0">
                          <a:latin typeface="+mj-lt"/>
                        </a:rPr>
                        <a:t>Part A</a:t>
                      </a:r>
                    </a:p>
                    <a:p>
                      <a:pPr marL="0" indent="0" algn="l">
                        <a:buFont typeface="Arial" panose="020B0604020202020204" pitchFamily="34" charset="0"/>
                        <a:buNone/>
                      </a:pPr>
                      <a:r>
                        <a:rPr lang="en-US" sz="2800" b="0" u="none" baseline="0" dirty="0" smtClean="0">
                          <a:latin typeface="+mj-lt"/>
                        </a:rPr>
                        <a:t>What is the area of the rectangle in square centimeters? Label your answer and show your work.</a:t>
                      </a:r>
                    </a:p>
                    <a:p>
                      <a:pPr marL="0" indent="0" algn="l">
                        <a:buFont typeface="Arial" panose="020B0604020202020204" pitchFamily="34" charset="0"/>
                        <a:buNone/>
                      </a:pPr>
                      <a:endParaRPr lang="en-US" sz="1100" b="0" u="none" baseline="0" dirty="0" smtClean="0">
                        <a:latin typeface="+mj-lt"/>
                      </a:endParaRPr>
                    </a:p>
                    <a:p>
                      <a:pPr marL="0" indent="0" algn="l">
                        <a:buFont typeface="Arial" panose="020B0604020202020204" pitchFamily="34" charset="0"/>
                        <a:buNone/>
                      </a:pPr>
                      <a:r>
                        <a:rPr lang="en-US" sz="2800" b="1" u="sng" baseline="0" dirty="0" smtClean="0">
                          <a:latin typeface="+mj-lt"/>
                        </a:rPr>
                        <a:t>Part B</a:t>
                      </a:r>
                    </a:p>
                    <a:p>
                      <a:pPr marL="0" indent="0" algn="l">
                        <a:buFont typeface="Arial" panose="020B0604020202020204" pitchFamily="34" charset="0"/>
                        <a:buNone/>
                      </a:pPr>
                      <a:r>
                        <a:rPr lang="en-US" sz="2800" b="0" u="none" baseline="0" dirty="0" smtClean="0">
                          <a:latin typeface="+mj-lt"/>
                        </a:rPr>
                        <a:t>Draw a  rectangle and divide it into 4 equal parts.  What is the relationship of the area of one part to the area of the entire rectangle?</a:t>
                      </a:r>
                    </a:p>
                    <a:p>
                      <a:pPr marL="0" indent="0" algn="l">
                        <a:buFont typeface="Arial" panose="020B0604020202020204" pitchFamily="34" charset="0"/>
                        <a:buNone/>
                      </a:pPr>
                      <a:endParaRPr lang="en-US" sz="1100" b="0" u="none" baseline="0" dirty="0" smtClean="0">
                        <a:latin typeface="+mj-lt"/>
                      </a:endParaRPr>
                    </a:p>
                    <a:p>
                      <a:pPr marL="0" indent="0" algn="l">
                        <a:buFont typeface="Arial" panose="020B0604020202020204" pitchFamily="34" charset="0"/>
                        <a:buNone/>
                      </a:pPr>
                      <a:r>
                        <a:rPr lang="en-US" sz="2800" b="1" u="sng" baseline="0" dirty="0" smtClean="0">
                          <a:latin typeface="+mj-lt"/>
                        </a:rPr>
                        <a:t>Part C</a:t>
                      </a:r>
                    </a:p>
                    <a:p>
                      <a:pPr marL="0" indent="0" algn="l">
                        <a:buFont typeface="Arial" panose="020B0604020202020204" pitchFamily="34" charset="0"/>
                        <a:buNone/>
                      </a:pPr>
                      <a:r>
                        <a:rPr lang="en-US" sz="2800" b="0" u="none" baseline="0" dirty="0" smtClean="0">
                          <a:latin typeface="+mj-lt"/>
                        </a:rPr>
                        <a:t>In square centimeters, what is the area of one of the parts from the divided rectangle in Part B? Show your work.</a:t>
                      </a:r>
                      <a:endParaRPr lang="en-US" altLang="en-US" sz="2800" b="0" u="none" baseline="0" dirty="0" smtClean="0">
                        <a:latin typeface="+mj-lt"/>
                      </a:endParaRPr>
                    </a:p>
                    <a:p>
                      <a:pPr algn="l" eaLnBrk="1" hangingPunct="1"/>
                      <a:endParaRPr lang="en-US" altLang="en-US" sz="2800" dirty="0" smtClean="0">
                        <a:latin typeface="+mj-lt"/>
                      </a:endParaRPr>
                    </a:p>
                  </a:txBody>
                  <a:tcPr marT="45733" marB="45733"/>
                </a:tc>
              </a:tr>
            </a:tbl>
          </a:graphicData>
        </a:graphic>
      </p:graphicFrame>
      <p:sp>
        <p:nvSpPr>
          <p:cNvPr id="6" name="Rectangle 5"/>
          <p:cNvSpPr/>
          <p:nvPr/>
        </p:nvSpPr>
        <p:spPr>
          <a:xfrm rot="16200000">
            <a:off x="4076700" y="762000"/>
            <a:ext cx="660400" cy="2514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33351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2FDD670C-791D-4089-BBD2-88BF9E5668F1}" type="slidenum">
              <a:rPr lang="en-US" altLang="en-US" sz="1200">
                <a:solidFill>
                  <a:schemeClr val="bg1"/>
                </a:solidFill>
                <a:latin typeface="Calibri" panose="020F0502020204030204" pitchFamily="34" charset="0"/>
              </a:rPr>
              <a:pPr>
                <a:spcBef>
                  <a:spcPct val="0"/>
                </a:spcBef>
                <a:buFontTx/>
                <a:buNone/>
              </a:pPr>
              <a:t>16</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03133175"/>
              </p:ext>
            </p:extLst>
          </p:nvPr>
        </p:nvGraphicFramePr>
        <p:xfrm>
          <a:off x="406400" y="304800"/>
          <a:ext cx="11023600" cy="6156325"/>
        </p:xfrm>
        <a:graphic>
          <a:graphicData uri="http://schemas.openxmlformats.org/drawingml/2006/table">
            <a:tbl>
              <a:tblPr firstRow="1" bandRow="1">
                <a:tableStyleId>{5C22544A-7EE6-4342-B048-85BDC9FD1C3A}</a:tableStyleId>
              </a:tblPr>
              <a:tblGrid>
                <a:gridCol w="11023600"/>
              </a:tblGrid>
              <a:tr h="6156325">
                <a:tc>
                  <a:txBody>
                    <a:bodyPr/>
                    <a:lstStyle/>
                    <a:p>
                      <a:pPr algn="ctr" eaLnBrk="1" hangingPunct="1"/>
                      <a:r>
                        <a:rPr lang="en-US" altLang="en-US" sz="4400" b="1" u="none" dirty="0" smtClean="0">
                          <a:solidFill>
                            <a:srgbClr val="FFFF00"/>
                          </a:solidFill>
                          <a:latin typeface="+mj-lt"/>
                        </a:rPr>
                        <a:t>Wednesday</a:t>
                      </a:r>
                    </a:p>
                    <a:p>
                      <a:pPr algn="ctr" eaLnBrk="1" hangingPunct="1"/>
                      <a:endParaRPr lang="en-US" altLang="en-US" sz="2000" b="1" u="none" dirty="0" smtClean="0">
                        <a:solidFill>
                          <a:srgbClr val="FFFF00"/>
                        </a:solidFill>
                        <a:latin typeface="+mj-lt"/>
                      </a:endParaRPr>
                    </a:p>
                    <a:p>
                      <a:pPr algn="ctr" eaLnBrk="1" hangingPunct="1"/>
                      <a:endParaRPr lang="en-US" altLang="en-US" sz="2000" b="1" u="none" dirty="0" smtClean="0">
                        <a:solidFill>
                          <a:srgbClr val="FFFF00"/>
                        </a:solidFill>
                        <a:latin typeface="+mj-lt"/>
                      </a:endParaRPr>
                    </a:p>
                    <a:p>
                      <a:pPr algn="ctr" eaLnBrk="1" hangingPunct="1"/>
                      <a:endParaRPr lang="en-US" altLang="en-US" sz="2000" b="1" u="none" dirty="0" smtClean="0">
                        <a:solidFill>
                          <a:srgbClr val="FFFF00"/>
                        </a:solidFill>
                        <a:latin typeface="+mj-lt"/>
                      </a:endParaRPr>
                    </a:p>
                    <a:p>
                      <a:pPr algn="l" eaLnBrk="1" hangingPunct="1"/>
                      <a:r>
                        <a:rPr lang="en-US" altLang="en-US" sz="2000" b="0" u="none" baseline="0" dirty="0" smtClean="0">
                          <a:latin typeface="+mj-lt"/>
                        </a:rPr>
                        <a:t> </a:t>
                      </a:r>
                      <a:r>
                        <a:rPr lang="en-US" sz="2800" b="0" u="none" baseline="0" dirty="0" smtClean="0">
                          <a:latin typeface="+mj-lt"/>
                        </a:rPr>
                        <a:t>Zack draws a </a:t>
                      </a:r>
                      <a:r>
                        <a:rPr lang="en-US" sz="2800" b="0" u="none" baseline="0" dirty="0" smtClean="0">
                          <a:latin typeface="+mj-lt"/>
                        </a:rPr>
                        <a:t>square </a:t>
                      </a:r>
                      <a:r>
                        <a:rPr lang="en-US" sz="2800" b="0" u="none" baseline="0" dirty="0" smtClean="0">
                          <a:latin typeface="+mj-lt"/>
                        </a:rPr>
                        <a:t>that has a length of </a:t>
                      </a:r>
                      <a:r>
                        <a:rPr lang="en-US" sz="2800" b="0" u="none" baseline="0" dirty="0" smtClean="0">
                          <a:latin typeface="+mj-lt"/>
                        </a:rPr>
                        <a:t>5 centimeters.</a:t>
                      </a:r>
                      <a:endParaRPr lang="en-US" sz="2800" b="0" u="none" baseline="0" dirty="0" smtClean="0">
                        <a:latin typeface="+mj-lt"/>
                      </a:endParaRPr>
                    </a:p>
                    <a:p>
                      <a:pPr marL="0" indent="0" algn="l">
                        <a:buFont typeface="Arial" panose="020B0604020202020204" pitchFamily="34" charset="0"/>
                        <a:buNone/>
                      </a:pPr>
                      <a:r>
                        <a:rPr lang="en-US" sz="2800" b="1" u="sng" baseline="0" dirty="0" smtClean="0">
                          <a:latin typeface="+mj-lt"/>
                        </a:rPr>
                        <a:t>Part A</a:t>
                      </a:r>
                    </a:p>
                    <a:p>
                      <a:pPr marL="0" indent="0" algn="l">
                        <a:buFont typeface="Arial" panose="020B0604020202020204" pitchFamily="34" charset="0"/>
                        <a:buNone/>
                      </a:pPr>
                      <a:r>
                        <a:rPr lang="en-US" sz="2800" b="0" u="none" baseline="0" dirty="0" smtClean="0">
                          <a:latin typeface="+mj-lt"/>
                        </a:rPr>
                        <a:t>How can you determine the distance around the square? </a:t>
                      </a:r>
                      <a:r>
                        <a:rPr lang="en-US" sz="2800" b="0" u="none" baseline="0" dirty="0" smtClean="0">
                          <a:latin typeface="+mj-lt"/>
                        </a:rPr>
                        <a:t>Show your work.</a:t>
                      </a:r>
                      <a:endParaRPr lang="en-US" sz="1100" b="0" u="none" baseline="0" dirty="0" smtClean="0">
                        <a:latin typeface="+mj-lt"/>
                      </a:endParaRPr>
                    </a:p>
                    <a:p>
                      <a:pPr marL="0" indent="0" algn="l">
                        <a:buFont typeface="Arial" panose="020B0604020202020204" pitchFamily="34" charset="0"/>
                        <a:buNone/>
                      </a:pPr>
                      <a:r>
                        <a:rPr lang="en-US" sz="2800" b="1" u="sng" baseline="0" dirty="0" smtClean="0">
                          <a:latin typeface="+mj-lt"/>
                        </a:rPr>
                        <a:t>Part B</a:t>
                      </a:r>
                    </a:p>
                    <a:p>
                      <a:pPr marL="0" indent="0" algn="l">
                        <a:buFont typeface="Arial" panose="020B0604020202020204" pitchFamily="34" charset="0"/>
                        <a:buNone/>
                      </a:pPr>
                      <a:r>
                        <a:rPr lang="en-US" sz="2800" b="0" u="none" baseline="0" dirty="0" smtClean="0">
                          <a:latin typeface="+mj-lt"/>
                        </a:rPr>
                        <a:t>What is the area of the square? </a:t>
                      </a:r>
                      <a:r>
                        <a:rPr lang="en-US" sz="2800" b="0" u="none" baseline="0" dirty="0" smtClean="0">
                          <a:latin typeface="+mj-lt"/>
                        </a:rPr>
                        <a:t>Show your work.</a:t>
                      </a:r>
                    </a:p>
                    <a:p>
                      <a:pPr marL="0" indent="0" algn="l">
                        <a:buFont typeface="Arial" panose="020B0604020202020204" pitchFamily="34" charset="0"/>
                        <a:buNone/>
                      </a:pPr>
                      <a:endParaRPr lang="en-US" sz="1100" b="0" u="none" baseline="0" dirty="0" smtClean="0">
                        <a:latin typeface="+mj-lt"/>
                      </a:endParaRPr>
                    </a:p>
                    <a:p>
                      <a:pPr marL="0" indent="0" algn="l">
                        <a:buFont typeface="Arial" panose="020B0604020202020204" pitchFamily="34" charset="0"/>
                        <a:buNone/>
                      </a:pPr>
                      <a:r>
                        <a:rPr lang="en-US" sz="2800" b="1" u="sng" baseline="0" dirty="0" smtClean="0">
                          <a:latin typeface="+mj-lt"/>
                        </a:rPr>
                        <a:t>Part C</a:t>
                      </a:r>
                    </a:p>
                    <a:p>
                      <a:pPr marL="0" indent="0" algn="l">
                        <a:buFont typeface="Arial" panose="020B0604020202020204" pitchFamily="34" charset="0"/>
                        <a:buNone/>
                      </a:pPr>
                      <a:r>
                        <a:rPr lang="en-US" sz="2800" b="0" u="none" baseline="0" dirty="0" smtClean="0">
                          <a:latin typeface="+mj-lt"/>
                        </a:rPr>
                        <a:t>Zack draws a second </a:t>
                      </a:r>
                      <a:r>
                        <a:rPr lang="en-US" sz="2800" b="0" u="none" baseline="0" dirty="0" smtClean="0">
                          <a:latin typeface="+mj-lt"/>
                        </a:rPr>
                        <a:t>square </a:t>
                      </a:r>
                      <a:r>
                        <a:rPr lang="en-US" sz="2800" b="0" u="none" baseline="0" dirty="0" smtClean="0">
                          <a:latin typeface="+mj-lt"/>
                        </a:rPr>
                        <a:t>that is 8 centimeters long.  </a:t>
                      </a:r>
                      <a:r>
                        <a:rPr lang="en-US" sz="2800" b="0" u="none" baseline="0" dirty="0" smtClean="0">
                          <a:latin typeface="+mj-lt"/>
                        </a:rPr>
                        <a:t>Bella said the area and perimeter are the same.  Do you agree?  </a:t>
                      </a:r>
                      <a:r>
                        <a:rPr lang="en-US" sz="2800" b="0" u="none" baseline="0" dirty="0" smtClean="0">
                          <a:latin typeface="+mj-lt"/>
                        </a:rPr>
                        <a:t>Show your work.</a:t>
                      </a:r>
                    </a:p>
                    <a:p>
                      <a:pPr marL="0" indent="0" algn="l">
                        <a:buFont typeface="Arial" panose="020B0604020202020204" pitchFamily="34" charset="0"/>
                        <a:buNone/>
                      </a:pPr>
                      <a:r>
                        <a:rPr lang="en-US" altLang="en-US" sz="2800" b="1" u="sng" baseline="0" dirty="0" smtClean="0">
                          <a:latin typeface="+mj-lt"/>
                        </a:rPr>
                        <a:t> </a:t>
                      </a:r>
                      <a:endParaRPr lang="en-US" altLang="en-US" sz="2800" dirty="0" smtClean="0">
                        <a:latin typeface="+mj-lt"/>
                      </a:endParaRPr>
                    </a:p>
                  </a:txBody>
                  <a:tcPr marT="45701" marB="45701"/>
                </a:tc>
              </a:tr>
            </a:tbl>
          </a:graphicData>
        </a:graphic>
      </p:graphicFrame>
      <p:cxnSp>
        <p:nvCxnSpPr>
          <p:cNvPr id="7" name="Straight Connector 6"/>
          <p:cNvCxnSpPr/>
          <p:nvPr/>
        </p:nvCxnSpPr>
        <p:spPr>
          <a:xfrm>
            <a:off x="8610600" y="990600"/>
            <a:ext cx="5334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9499600" y="727075"/>
            <a:ext cx="1574800" cy="15938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769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4150596"/>
              </p:ext>
            </p:extLst>
          </p:nvPr>
        </p:nvGraphicFramePr>
        <p:xfrm>
          <a:off x="317500" y="669926"/>
          <a:ext cx="11341100" cy="5699770"/>
        </p:xfrm>
        <a:graphic>
          <a:graphicData uri="http://schemas.openxmlformats.org/drawingml/2006/table">
            <a:tbl>
              <a:tblPr firstRow="1" bandRow="1">
                <a:tableStyleId>{5C22544A-7EE6-4342-B048-85BDC9FD1C3A}</a:tableStyleId>
              </a:tblPr>
              <a:tblGrid>
                <a:gridCol w="11341100"/>
              </a:tblGrid>
              <a:tr h="5578475">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i="0" u="none" baseline="0" dirty="0" smtClean="0">
                          <a:solidFill>
                            <a:srgbClr val="FFFF00"/>
                          </a:solidFill>
                          <a:latin typeface="+mj-lt"/>
                        </a:rPr>
                        <a:t>Friday</a:t>
                      </a:r>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1" dirty="0" smtClean="0"/>
                        <a:t>Henry </a:t>
                      </a:r>
                      <a:r>
                        <a:rPr lang="en-US" sz="2400" b="0" i="1" dirty="0" smtClean="0"/>
                        <a:t>and Allison each baked a pasta pie. Henry’s pie was 9 inches long and Allison’s was 8 inches long. Each pasta pie was cut into 6 equal sections.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1" dirty="0" smtClean="0"/>
                        <a:t>        </a:t>
                      </a:r>
                      <a:r>
                        <a:rPr lang="en-US" sz="2400" b="0" i="1" baseline="0" dirty="0" smtClean="0"/>
                        <a:t>       </a:t>
                      </a:r>
                      <a:endParaRPr lang="en-US" sz="2400" b="0" i="1" baseline="0" dirty="0" smtClean="0"/>
                    </a:p>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i="1" baseline="0" dirty="0" smtClean="0"/>
                        <a:t>Henry’s </a:t>
                      </a:r>
                      <a:r>
                        <a:rPr lang="en-US" sz="2400" b="1" i="1" baseline="0" dirty="0" smtClean="0"/>
                        <a:t>Pasta Pie                                  Allison’s Pasta Pie</a:t>
                      </a:r>
                      <a:endParaRPr lang="en-US" sz="2400" b="1" i="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i="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i="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i="1" dirty="0" smtClean="0"/>
                    </a:p>
                    <a:p>
                      <a:r>
                        <a:rPr lang="en-US" sz="2400" i="1" u="sng" dirty="0" smtClean="0"/>
                        <a:t>Part </a:t>
                      </a:r>
                      <a:r>
                        <a:rPr lang="en-US" sz="2400" i="1" u="sng" dirty="0" smtClean="0"/>
                        <a:t>A</a:t>
                      </a:r>
                    </a:p>
                    <a:p>
                      <a:r>
                        <a:rPr lang="en-US" sz="2400" b="0" i="1" dirty="0" smtClean="0"/>
                        <a:t>Henry gave one piece of his pasta pie to a friend. What fraction of his pasta pie did Henry give away? Explain your answer.</a:t>
                      </a:r>
                    </a:p>
                    <a:p>
                      <a:endParaRPr lang="en-US" sz="2400" b="0" i="1" dirty="0" smtClean="0"/>
                    </a:p>
                    <a:p>
                      <a:r>
                        <a:rPr lang="en-US" sz="2400" i="1" u="sng" dirty="0" smtClean="0"/>
                        <a:t>Part B</a:t>
                      </a:r>
                    </a:p>
                    <a:p>
                      <a:r>
                        <a:rPr lang="en-US" sz="2400" b="0" i="1" dirty="0" smtClean="0"/>
                        <a:t>Allison also gave one piece of her pasta pie to a friend. Allison says that she and Henry both have the same amount of pasta pie left. Is Allison correct? Explain your answer.</a:t>
                      </a:r>
                    </a:p>
                  </a:txBody>
                  <a:tcPr marT="45725" marB="45725"/>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62930506"/>
              </p:ext>
            </p:extLst>
          </p:nvPr>
        </p:nvGraphicFramePr>
        <p:xfrm>
          <a:off x="2311400" y="2806700"/>
          <a:ext cx="2590800" cy="812610"/>
        </p:xfrm>
        <a:graphic>
          <a:graphicData uri="http://schemas.openxmlformats.org/drawingml/2006/table">
            <a:tbl>
              <a:tblPr firstRow="1" bandRow="1">
                <a:tableStyleId>{5C22544A-7EE6-4342-B048-85BDC9FD1C3A}</a:tableStyleId>
              </a:tblPr>
              <a:tblGrid>
                <a:gridCol w="863600"/>
                <a:gridCol w="863600"/>
                <a:gridCol w="863600"/>
              </a:tblGrid>
              <a:tr h="205582">
                <a:tc>
                  <a:txBody>
                    <a:bodyPr/>
                    <a:lstStyle/>
                    <a:p>
                      <a:endParaRPr lang="en-US" sz="1800" dirty="0"/>
                    </a:p>
                  </a:txBody>
                  <a:tcPr marT="45704" marB="45704">
                    <a:solidFill>
                      <a:schemeClr val="accent2"/>
                    </a:solidFill>
                  </a:tcPr>
                </a:tc>
                <a:tc>
                  <a:txBody>
                    <a:bodyPr/>
                    <a:lstStyle/>
                    <a:p>
                      <a:endParaRPr lang="en-US" sz="1800" dirty="0"/>
                    </a:p>
                  </a:txBody>
                  <a:tcPr marT="45704" marB="45704">
                    <a:solidFill>
                      <a:schemeClr val="accent2"/>
                    </a:solidFill>
                  </a:tcPr>
                </a:tc>
                <a:tc>
                  <a:txBody>
                    <a:bodyPr/>
                    <a:lstStyle/>
                    <a:p>
                      <a:endParaRPr lang="en-US" sz="1800"/>
                    </a:p>
                  </a:txBody>
                  <a:tcPr marT="45704" marB="45704">
                    <a:solidFill>
                      <a:schemeClr val="accent2"/>
                    </a:solidFill>
                  </a:tcPr>
                </a:tc>
              </a:tr>
              <a:tr h="446882">
                <a:tc>
                  <a:txBody>
                    <a:bodyPr/>
                    <a:lstStyle/>
                    <a:p>
                      <a:endParaRPr lang="en-US" sz="1800"/>
                    </a:p>
                  </a:txBody>
                  <a:tcPr marT="45704" marB="45704">
                    <a:solidFill>
                      <a:schemeClr val="accent2"/>
                    </a:solidFill>
                  </a:tcPr>
                </a:tc>
                <a:tc>
                  <a:txBody>
                    <a:bodyPr/>
                    <a:lstStyle/>
                    <a:p>
                      <a:endParaRPr lang="en-US" sz="1800" dirty="0"/>
                    </a:p>
                  </a:txBody>
                  <a:tcPr marT="45704" marB="45704">
                    <a:solidFill>
                      <a:schemeClr val="accent2"/>
                    </a:solidFill>
                  </a:tcPr>
                </a:tc>
                <a:tc>
                  <a:txBody>
                    <a:bodyPr/>
                    <a:lstStyle/>
                    <a:p>
                      <a:endParaRPr lang="en-US" sz="1800" dirty="0"/>
                    </a:p>
                  </a:txBody>
                  <a:tcPr marT="45704" marB="45704">
                    <a:solidFill>
                      <a:schemeClr val="accent2"/>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30206089"/>
              </p:ext>
            </p:extLst>
          </p:nvPr>
        </p:nvGraphicFramePr>
        <p:xfrm>
          <a:off x="7353300" y="2794000"/>
          <a:ext cx="1955799" cy="941388"/>
        </p:xfrm>
        <a:graphic>
          <a:graphicData uri="http://schemas.openxmlformats.org/drawingml/2006/table">
            <a:tbl>
              <a:tblPr firstRow="1" bandRow="1">
                <a:tableStyleId>{5C22544A-7EE6-4342-B048-85BDC9FD1C3A}</a:tableStyleId>
              </a:tblPr>
              <a:tblGrid>
                <a:gridCol w="651933"/>
                <a:gridCol w="651933"/>
                <a:gridCol w="651933"/>
              </a:tblGrid>
              <a:tr h="393978">
                <a:tc>
                  <a:txBody>
                    <a:bodyPr/>
                    <a:lstStyle/>
                    <a:p>
                      <a:endParaRPr lang="en-US" sz="1800" dirty="0"/>
                    </a:p>
                  </a:txBody>
                  <a:tcPr marT="45748" marB="45748">
                    <a:solidFill>
                      <a:schemeClr val="accent6"/>
                    </a:solidFill>
                  </a:tcPr>
                </a:tc>
                <a:tc>
                  <a:txBody>
                    <a:bodyPr/>
                    <a:lstStyle/>
                    <a:p>
                      <a:endParaRPr lang="en-US" sz="1800" dirty="0"/>
                    </a:p>
                  </a:txBody>
                  <a:tcPr marT="45748" marB="45748">
                    <a:solidFill>
                      <a:schemeClr val="accent6"/>
                    </a:solidFill>
                  </a:tcPr>
                </a:tc>
                <a:tc>
                  <a:txBody>
                    <a:bodyPr/>
                    <a:lstStyle/>
                    <a:p>
                      <a:endParaRPr lang="en-US" sz="1800"/>
                    </a:p>
                  </a:txBody>
                  <a:tcPr marT="45748" marB="45748">
                    <a:solidFill>
                      <a:schemeClr val="accent6"/>
                    </a:solidFill>
                  </a:tcPr>
                </a:tc>
              </a:tr>
              <a:tr h="547410">
                <a:tc>
                  <a:txBody>
                    <a:bodyPr/>
                    <a:lstStyle/>
                    <a:p>
                      <a:endParaRPr lang="en-US" sz="1800"/>
                    </a:p>
                  </a:txBody>
                  <a:tcPr marT="45748" marB="45748">
                    <a:solidFill>
                      <a:schemeClr val="accent6"/>
                    </a:solidFill>
                  </a:tcPr>
                </a:tc>
                <a:tc>
                  <a:txBody>
                    <a:bodyPr/>
                    <a:lstStyle/>
                    <a:p>
                      <a:endParaRPr lang="en-US" sz="1800" dirty="0"/>
                    </a:p>
                  </a:txBody>
                  <a:tcPr marT="45748" marB="45748">
                    <a:solidFill>
                      <a:schemeClr val="accent6"/>
                    </a:solidFill>
                  </a:tcPr>
                </a:tc>
                <a:tc>
                  <a:txBody>
                    <a:bodyPr/>
                    <a:lstStyle/>
                    <a:p>
                      <a:endParaRPr lang="en-US" sz="1800" dirty="0"/>
                    </a:p>
                  </a:txBody>
                  <a:tcPr marT="45748" marB="45748">
                    <a:solidFill>
                      <a:schemeClr val="accent6"/>
                    </a:solidFill>
                  </a:tcPr>
                </a:tc>
              </a:tr>
            </a:tbl>
          </a:graphicData>
        </a:graphic>
      </p:graphicFrame>
    </p:spTree>
    <p:extLst>
      <p:ext uri="{BB962C8B-B14F-4D97-AF65-F5344CB8AC3E}">
        <p14:creationId xmlns:p14="http://schemas.microsoft.com/office/powerpoint/2010/main" val="79173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4</a:t>
            </a:r>
            <a:endParaRPr lang="en-US" dirty="0"/>
          </a:p>
        </p:txBody>
      </p:sp>
      <p:sp>
        <p:nvSpPr>
          <p:cNvPr id="3" name="Subtitle 2"/>
          <p:cNvSpPr>
            <a:spLocks noGrp="1"/>
          </p:cNvSpPr>
          <p:nvPr>
            <p:ph type="subTitle" idx="1"/>
          </p:nvPr>
        </p:nvSpPr>
        <p:spPr/>
        <p:txBody>
          <a:bodyPr/>
          <a:lstStyle/>
          <a:p>
            <a:r>
              <a:rPr lang="en-US" dirty="0" smtClean="0"/>
              <a:t> Review</a:t>
            </a:r>
            <a:endParaRPr lang="en-US" dirty="0"/>
          </a:p>
        </p:txBody>
      </p:sp>
      <p:sp>
        <p:nvSpPr>
          <p:cNvPr id="4" name="Date Placeholder 3"/>
          <p:cNvSpPr>
            <a:spLocks noGrp="1"/>
          </p:cNvSpPr>
          <p:nvPr>
            <p:ph type="dt" sz="half" idx="10"/>
          </p:nvPr>
        </p:nvSpPr>
        <p:spPr/>
        <p:txBody>
          <a:bodyPr/>
          <a:lstStyle/>
          <a:p>
            <a:pPr>
              <a:defRPr/>
            </a:pPr>
            <a:endParaRPr lang="en-US">
              <a:solidFill>
                <a:srgbClr val="EEECE1"/>
              </a:solidFill>
            </a:endParaRPr>
          </a:p>
        </p:txBody>
      </p:sp>
      <p:sp>
        <p:nvSpPr>
          <p:cNvPr id="5" name="Footer Placeholder 4"/>
          <p:cNvSpPr>
            <a:spLocks noGrp="1"/>
          </p:cNvSpPr>
          <p:nvPr>
            <p:ph type="ftr" sz="quarter" idx="11"/>
          </p:nvPr>
        </p:nvSpPr>
        <p:spPr/>
        <p:txBody>
          <a:bodyPr/>
          <a:lstStyle/>
          <a:p>
            <a:pPr>
              <a:defRPr/>
            </a:pPr>
            <a:endParaRPr lang="en-US">
              <a:solidFill>
                <a:srgbClr val="EEECE1"/>
              </a:solidFill>
            </a:endParaRPr>
          </a:p>
        </p:txBody>
      </p:sp>
      <p:sp>
        <p:nvSpPr>
          <p:cNvPr id="6" name="Slide Number Placeholder 5"/>
          <p:cNvSpPr>
            <a:spLocks noGrp="1"/>
          </p:cNvSpPr>
          <p:nvPr>
            <p:ph type="sldNum" sz="quarter" idx="12"/>
          </p:nvPr>
        </p:nvSpPr>
        <p:spPr/>
        <p:txBody>
          <a:bodyPr/>
          <a:lstStyle/>
          <a:p>
            <a:pPr>
              <a:defRPr/>
            </a:pPr>
            <a:fld id="{0E373825-E43C-447C-B0A8-A4ACDA07F22A}" type="slidenum">
              <a:rPr lang="en-US" altLang="en-US" smtClean="0">
                <a:solidFill>
                  <a:srgbClr val="EEECE1"/>
                </a:solidFill>
              </a:rPr>
              <a:pPr>
                <a:defRPr/>
              </a:pPr>
              <a:t>18</a:t>
            </a:fld>
            <a:endParaRPr lang="en-US" altLang="en-US">
              <a:solidFill>
                <a:srgbClr val="EEECE1"/>
              </a:solidFill>
            </a:endParaRPr>
          </a:p>
        </p:txBody>
      </p:sp>
    </p:spTree>
    <p:extLst>
      <p:ext uri="{BB962C8B-B14F-4D97-AF65-F5344CB8AC3E}">
        <p14:creationId xmlns:p14="http://schemas.microsoft.com/office/powerpoint/2010/main" val="117327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362200" y="228600"/>
            <a:ext cx="7772400" cy="609600"/>
          </a:xfrm>
        </p:spPr>
        <p:txBody>
          <a:bodyPr/>
          <a:lstStyle/>
          <a:p>
            <a:pPr eaLnBrk="1" hangingPunct="1"/>
            <a:r>
              <a:rPr altLang="en-US" sz="4000">
                <a:cs typeface="Arial" panose="020B0604020202020204" pitchFamily="34" charset="0"/>
              </a:rPr>
              <a:t>Math Corner-Monday</a:t>
            </a:r>
          </a:p>
        </p:txBody>
      </p:sp>
      <p:sp>
        <p:nvSpPr>
          <p:cNvPr id="5123" name="Subtitle 2"/>
          <p:cNvSpPr>
            <a:spLocks noGrp="1"/>
          </p:cNvSpPr>
          <p:nvPr>
            <p:ph type="subTitle" idx="1"/>
          </p:nvPr>
        </p:nvSpPr>
        <p:spPr>
          <a:xfrm>
            <a:off x="1981200" y="1371600"/>
            <a:ext cx="7924800" cy="3962400"/>
          </a:xfrm>
        </p:spPr>
        <p:txBody>
          <a:bodyPr/>
          <a:lstStyle/>
          <a:p>
            <a:pPr algn="l" eaLnBrk="1" hangingPunct="1"/>
            <a:endParaRPr lang="en-US" altLang="en-US" sz="2800" i="1">
              <a:latin typeface="Comic Sans MS" panose="030F0702030302020204" pitchFamily="66" charset="0"/>
              <a:cs typeface="Arial" panose="020B0604020202020204" pitchFamily="34" charset="0"/>
            </a:endParaRPr>
          </a:p>
          <a:p>
            <a:pPr algn="l" eaLnBrk="1" hangingPunct="1"/>
            <a:endParaRPr lang="en-US" altLang="en-US" sz="4800" i="1">
              <a:latin typeface="Comic Sans MS" panose="030F0702030302020204" pitchFamily="66" charset="0"/>
              <a:cs typeface="Arial" panose="020B0604020202020204" pitchFamily="34" charset="0"/>
            </a:endParaRPr>
          </a:p>
        </p:txBody>
      </p:sp>
      <p:sp>
        <p:nvSpPr>
          <p:cNvPr id="5124" name="Text Box 39"/>
          <p:cNvSpPr txBox="1">
            <a:spLocks noChangeArrowheads="1"/>
          </p:cNvSpPr>
          <p:nvPr/>
        </p:nvSpPr>
        <p:spPr bwMode="auto">
          <a:xfrm>
            <a:off x="2819400" y="1752601"/>
            <a:ext cx="685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eaLnBrk="1" hangingPunct="1">
              <a:spcBef>
                <a:spcPct val="50000"/>
              </a:spcBef>
              <a:buFontTx/>
              <a:buNone/>
            </a:pPr>
            <a:endParaRPr lang="en-US" altLang="en-US" sz="1800">
              <a:solidFill>
                <a:schemeClr val="tx1"/>
              </a:solidFill>
              <a:latin typeface="Arial" panose="020B0604020202020204" pitchFamily="34" charset="0"/>
            </a:endParaRPr>
          </a:p>
        </p:txBody>
      </p:sp>
      <p:sp>
        <p:nvSpPr>
          <p:cNvPr id="4101" name="Text Box 40"/>
          <p:cNvSpPr txBox="1">
            <a:spLocks noChangeArrowheads="1"/>
          </p:cNvSpPr>
          <p:nvPr/>
        </p:nvSpPr>
        <p:spPr bwMode="auto">
          <a:xfrm>
            <a:off x="1752601" y="914400"/>
            <a:ext cx="8799513"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marL="514350" indent="-514350" eaLnBrk="1" hangingPunct="1">
              <a:buFontTx/>
              <a:buAutoNum type="arabicPeriod"/>
              <a:defRPr/>
            </a:pPr>
            <a:r>
              <a:rPr lang="en-US" altLang="en-US" sz="2600" dirty="0">
                <a:solidFill>
                  <a:schemeClr val="bg1"/>
                </a:solidFill>
              </a:rPr>
              <a:t>How is a clock like a number line?</a:t>
            </a:r>
          </a:p>
          <a:p>
            <a:pPr eaLnBrk="1" hangingPunct="1">
              <a:defRPr/>
            </a:pPr>
            <a:endParaRPr lang="en-US" altLang="en-US" sz="2600" dirty="0">
              <a:solidFill>
                <a:schemeClr val="bg1"/>
              </a:solidFill>
            </a:endParaRPr>
          </a:p>
          <a:p>
            <a:pPr eaLnBrk="1" hangingPunct="1">
              <a:defRPr/>
            </a:pPr>
            <a:r>
              <a:rPr lang="en-US" altLang="en-US" sz="2600" dirty="0">
                <a:solidFill>
                  <a:schemeClr val="bg1"/>
                </a:solidFill>
              </a:rPr>
              <a:t>2. If I started doing my homework at 4:30 and finished at 6:00, how long did it take me to finish? </a:t>
            </a:r>
            <a:r>
              <a:rPr lang="en-US" altLang="en-US" sz="2600" b="1" i="1" dirty="0">
                <a:solidFill>
                  <a:schemeClr val="bg1"/>
                </a:solidFill>
              </a:rPr>
              <a:t>Show how to solve this problem using a number line and one other way.</a:t>
            </a:r>
          </a:p>
          <a:p>
            <a:pPr algn="ctr" eaLnBrk="1" hangingPunct="1">
              <a:spcBef>
                <a:spcPct val="50000"/>
              </a:spcBef>
              <a:defRPr/>
            </a:pPr>
            <a:r>
              <a:rPr lang="en-US" altLang="en-US" sz="2800" b="1" u="sng" dirty="0">
                <a:solidFill>
                  <a:schemeClr val="bg1"/>
                </a:solidFill>
              </a:rPr>
              <a:t>Extra Practice:</a:t>
            </a:r>
          </a:p>
          <a:p>
            <a:pPr algn="ctr" eaLnBrk="1" hangingPunct="1">
              <a:spcBef>
                <a:spcPct val="50000"/>
              </a:spcBef>
              <a:defRPr/>
            </a:pPr>
            <a:r>
              <a:rPr lang="en-US" altLang="en-US" sz="2800" dirty="0">
                <a:solidFill>
                  <a:schemeClr val="bg1"/>
                </a:solidFill>
              </a:rPr>
              <a:t>What time do the clocks read below:</a:t>
            </a:r>
          </a:p>
        </p:txBody>
      </p:sp>
      <p:pic>
        <p:nvPicPr>
          <p:cNvPr id="5126" name="Picture 6" descr="C:\Users\christinafreeman\AppData\Local\Microsoft\Windows\Temporary Internet Files\Content.IE5\9QN4X4H6\MP90030576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800600"/>
            <a:ext cx="180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christinafreeman\AppData\Local\Microsoft\Windows\Temporary Internet Files\Content.IE5\4OV29XMW\MC9003838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803776"/>
            <a:ext cx="1905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christinafreeman\AppData\Local\Microsoft\Windows\Temporary Internet Files\Content.IE5\UZ31S9G9\MP9003854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1" y="4814888"/>
            <a:ext cx="134937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christinafreeman\AppData\Local\Microsoft\Windows\Temporary Internet Files\Content.IE5\UZ31S9G9\MP90030966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0989" y="4814888"/>
            <a:ext cx="2651125"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9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1981200" y="152400"/>
            <a:ext cx="8229600" cy="1143000"/>
          </a:xfrm>
        </p:spPr>
        <p:txBody>
          <a:bodyPr/>
          <a:lstStyle/>
          <a:p>
            <a:pPr eaLnBrk="1" hangingPunct="1"/>
            <a:r>
              <a:rPr altLang="en-US" smtClean="0">
                <a:cs typeface="Arial" panose="020B0604020202020204" pitchFamily="34" charset="0"/>
              </a:rPr>
              <a:t>Math Corner - Monday</a:t>
            </a:r>
          </a:p>
        </p:txBody>
      </p:sp>
      <p:sp>
        <p:nvSpPr>
          <p:cNvPr id="5123" name="Rectangle 3"/>
          <p:cNvSpPr>
            <a:spLocks noGrp="1"/>
          </p:cNvSpPr>
          <p:nvPr>
            <p:ph type="body" sz="half" idx="4294967295"/>
          </p:nvPr>
        </p:nvSpPr>
        <p:spPr>
          <a:xfrm>
            <a:off x="1600200" y="990600"/>
            <a:ext cx="7543800" cy="3657600"/>
          </a:xfrm>
        </p:spPr>
        <p:txBody>
          <a:bodyPr/>
          <a:lstStyle/>
          <a:p>
            <a:pPr eaLnBrk="1" hangingPunct="1">
              <a:buFont typeface="Arial" panose="020B0604020202020204" pitchFamily="34" charset="0"/>
              <a:buNone/>
            </a:pPr>
            <a:r>
              <a:rPr lang="en-US" altLang="en-US" sz="3600">
                <a:latin typeface="Arial" panose="020B0604020202020204" pitchFamily="34" charset="0"/>
                <a:cs typeface="Arial" panose="020B0604020202020204" pitchFamily="34" charset="0"/>
              </a:rPr>
              <a:t>	</a:t>
            </a:r>
            <a:r>
              <a:rPr lang="en-US" altLang="en-US" sz="2800">
                <a:latin typeface="Arial" panose="020B0604020202020204" pitchFamily="34" charset="0"/>
                <a:cs typeface="Arial" panose="020B0604020202020204" pitchFamily="34" charset="0"/>
              </a:rPr>
              <a:t>A customer wants the baker to make two tenths of a cake vanilla, four tenths chocolate, and the rest strawberry. How much of the cake will be strawberry? Show your thinking in words and models.</a:t>
            </a:r>
          </a:p>
          <a:p>
            <a:pPr eaLnBrk="1" hangingPunct="1">
              <a:buFont typeface="Arial" panose="020B0604020202020204" pitchFamily="34" charset="0"/>
              <a:buNone/>
            </a:pP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Review…</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	Lincoln Elementary School had a jump rope contest.  Nancy jumped 304 times.  Jason jumped 197 times.  What is the best estimate of how many more times Nancy jumped than Jason?</a:t>
            </a:r>
          </a:p>
          <a:p>
            <a:pPr eaLnBrk="1" hangingPunct="1">
              <a:buFont typeface="Arial" panose="020B0604020202020204" pitchFamily="34" charset="0"/>
              <a:buNone/>
            </a:pPr>
            <a:endParaRPr lang="en-US" altLang="en-US" sz="2400">
              <a:latin typeface="Arial" panose="020B0604020202020204" pitchFamily="34" charset="0"/>
              <a:cs typeface="Arial" panose="020B0604020202020204" pitchFamily="34" charset="0"/>
            </a:endParaRPr>
          </a:p>
        </p:txBody>
      </p:sp>
      <p:pic>
        <p:nvPicPr>
          <p:cNvPr id="5124" name="Picture 83" descr="C:\Documents and Settings\christinafreeman\Local Settings\Temporary Internet Files\Content.IE5\1UKTTGHF\MC9004363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143000"/>
            <a:ext cx="143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370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981200" y="0"/>
            <a:ext cx="8229600" cy="1143000"/>
          </a:xfrm>
        </p:spPr>
        <p:txBody>
          <a:bodyPr/>
          <a:lstStyle/>
          <a:p>
            <a:pPr eaLnBrk="1" hangingPunct="1"/>
            <a:r>
              <a:rPr altLang="en-US" smtClean="0">
                <a:cs typeface="Arial" panose="020B0604020202020204" pitchFamily="34" charset="0"/>
              </a:rPr>
              <a:t>Math Corner-Tuesday</a:t>
            </a:r>
          </a:p>
        </p:txBody>
      </p:sp>
      <p:sp>
        <p:nvSpPr>
          <p:cNvPr id="6147" name="Rectangle 3"/>
          <p:cNvSpPr>
            <a:spLocks noGrp="1"/>
          </p:cNvSpPr>
          <p:nvPr>
            <p:ph type="body" sz="half" idx="4294967295"/>
          </p:nvPr>
        </p:nvSpPr>
        <p:spPr>
          <a:xfrm>
            <a:off x="1752600" y="914400"/>
            <a:ext cx="8610600" cy="2133600"/>
          </a:xfrm>
        </p:spPr>
        <p:txBody>
          <a:bodyPr/>
          <a:lstStyle/>
          <a:p>
            <a:pPr algn="ctr" eaLnBrk="1" hangingPunct="1">
              <a:buFont typeface="Arial" panose="020B0604020202020204" pitchFamily="34" charset="0"/>
              <a:buNone/>
            </a:pPr>
            <a:r>
              <a:rPr lang="en-US" altLang="en-US" sz="3200" i="1">
                <a:solidFill>
                  <a:schemeClr val="bg2"/>
                </a:solidFill>
                <a:latin typeface="Comic Sans MS" panose="030F0702030302020204" pitchFamily="66" charset="0"/>
                <a:cs typeface="Arial" panose="020B0604020202020204" pitchFamily="34" charset="0"/>
              </a:rPr>
              <a:t>	</a:t>
            </a:r>
            <a:r>
              <a:rPr lang="en-US" altLang="en-US" sz="2800">
                <a:solidFill>
                  <a:schemeClr val="bg2"/>
                </a:solidFill>
                <a:latin typeface="Comic Sans MS" panose="030F0702030302020204" pitchFamily="66" charset="0"/>
                <a:cs typeface="Arial" panose="020B0604020202020204" pitchFamily="34" charset="0"/>
              </a:rPr>
              <a:t>Katie gets home from school at 3:15.  She has an afternoon snack for 15 minutes, and does her homework for an hour.  Then, she goes to soccer practice.  What time does Katie leave home to go to soccer practice?</a:t>
            </a:r>
          </a:p>
          <a:p>
            <a:pPr algn="ctr" eaLnBrk="1" hangingPunct="1">
              <a:buFont typeface="Arial" panose="020B0604020202020204" pitchFamily="34" charset="0"/>
              <a:buNone/>
            </a:pPr>
            <a:endParaRPr lang="en-US" altLang="en-US" sz="2800" i="1">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800" i="1">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800" i="1">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r>
              <a:rPr lang="en-US" altLang="en-US" sz="2800" i="1" u="sng">
                <a:solidFill>
                  <a:schemeClr val="bg2"/>
                </a:solidFill>
                <a:latin typeface="Comic Sans MS" panose="030F0702030302020204" pitchFamily="66" charset="0"/>
                <a:cs typeface="Arial" panose="020B0604020202020204" pitchFamily="34" charset="0"/>
              </a:rPr>
              <a:t>For Practice…</a:t>
            </a:r>
          </a:p>
          <a:p>
            <a:pPr algn="ctr" eaLnBrk="1" hangingPunct="1">
              <a:buFont typeface="Arial" panose="020B0604020202020204" pitchFamily="34" charset="0"/>
              <a:buNone/>
            </a:pPr>
            <a:r>
              <a:rPr lang="en-US" altLang="en-US" sz="2800" i="1">
                <a:solidFill>
                  <a:schemeClr val="bg2"/>
                </a:solidFill>
                <a:latin typeface="Comic Sans MS" panose="030F0702030302020204" pitchFamily="66" charset="0"/>
                <a:cs typeface="Arial" panose="020B0604020202020204" pitchFamily="34" charset="0"/>
              </a:rPr>
              <a:t>Christi has a 5 dollar bill.  If she buys a chicken finger meal from Zaxby’s for $3.42.  What will be her change? </a:t>
            </a:r>
          </a:p>
        </p:txBody>
      </p:sp>
      <p:pic>
        <p:nvPicPr>
          <p:cNvPr id="6148" name="Picture 76" descr="C:\Documents and Settings\christinafreeman\Local Settings\Temporary Internet Files\Content.IE5\L1XBXVY7\MC9003833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1" y="3200400"/>
            <a:ext cx="182086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926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981200" y="381001"/>
            <a:ext cx="8229600" cy="4525963"/>
          </a:xfrm>
        </p:spPr>
        <p:txBody>
          <a:bodyPr/>
          <a:lstStyle/>
          <a:p>
            <a:pPr marL="0" indent="0">
              <a:buNone/>
            </a:pPr>
            <a:r>
              <a:rPr lang="en-US" altLang="en-US" sz="2000" b="1">
                <a:latin typeface="Times-Roman"/>
                <a:cs typeface="Arial" panose="020B0604020202020204" pitchFamily="34" charset="0"/>
              </a:rPr>
              <a:t>Marcus is sorting paint jars into sets for art class. He needs a total of 48 paint jars. Each set of paints will have one jar of each color, as shown.</a:t>
            </a:r>
          </a:p>
          <a:p>
            <a:pPr marL="0" indent="0">
              <a:buNone/>
            </a:pPr>
            <a:endParaRPr lang="en-US" altLang="en-US" sz="2000" b="1">
              <a:latin typeface="Times-Bold"/>
              <a:cs typeface="Arial" panose="020B0604020202020204" pitchFamily="34" charset="0"/>
            </a:endParaRPr>
          </a:p>
          <a:p>
            <a:pPr marL="0" indent="0">
              <a:buNone/>
            </a:pPr>
            <a:endParaRPr lang="en-US" altLang="en-US" sz="300" b="1">
              <a:latin typeface="Times-Bold"/>
              <a:cs typeface="Arial" panose="020B0604020202020204" pitchFamily="34" charset="0"/>
            </a:endParaRPr>
          </a:p>
          <a:p>
            <a:pPr marL="0" indent="0">
              <a:buNone/>
            </a:pPr>
            <a:r>
              <a:rPr lang="en-US" altLang="en-US" sz="2000" b="1" u="sng">
                <a:latin typeface="Times-Bold"/>
                <a:cs typeface="Arial" panose="020B0604020202020204" pitchFamily="34" charset="0"/>
              </a:rPr>
              <a:t>Part A</a:t>
            </a:r>
          </a:p>
          <a:p>
            <a:pPr marL="0" indent="0">
              <a:buNone/>
            </a:pPr>
            <a:r>
              <a:rPr lang="en-US" altLang="en-US" sz="2000">
                <a:latin typeface="Times-Roman"/>
                <a:cs typeface="Arial" panose="020B0604020202020204" pitchFamily="34" charset="0"/>
              </a:rPr>
              <a:t>How many sets of paint can Marcus make in order to have a total of 48 paint jars? Show your work.</a:t>
            </a:r>
          </a:p>
          <a:p>
            <a:pPr marL="0" indent="0">
              <a:buNone/>
            </a:pPr>
            <a:endParaRPr lang="en-US" altLang="en-US" sz="1100" b="1">
              <a:latin typeface="Times-Bold"/>
              <a:cs typeface="Arial" panose="020B0604020202020204" pitchFamily="34" charset="0"/>
            </a:endParaRPr>
          </a:p>
          <a:p>
            <a:pPr marL="0" indent="0">
              <a:buNone/>
            </a:pPr>
            <a:r>
              <a:rPr lang="en-US" altLang="en-US" sz="2000" b="1" u="sng">
                <a:latin typeface="Times-Bold"/>
                <a:cs typeface="Arial" panose="020B0604020202020204" pitchFamily="34" charset="0"/>
              </a:rPr>
              <a:t>Part B</a:t>
            </a:r>
          </a:p>
          <a:p>
            <a:pPr marL="0" indent="0">
              <a:buNone/>
            </a:pPr>
            <a:r>
              <a:rPr lang="en-US" altLang="en-US" sz="2000">
                <a:latin typeface="Times-Roman"/>
                <a:cs typeface="Arial" panose="020B0604020202020204" pitchFamily="34" charset="0"/>
              </a:rPr>
              <a:t>Abigail finds jars of purple and white paint to add to each set. If she adds 1 jar of purple paint and one 1 jar of white paint to each set in  Part A, how many total jars of paint will Marcus and Abigail have?  Show your work.</a:t>
            </a:r>
          </a:p>
          <a:p>
            <a:pPr marL="0" indent="0">
              <a:buNone/>
            </a:pPr>
            <a:endParaRPr lang="en-US" altLang="en-US" sz="1100" b="1">
              <a:latin typeface="Times-Bold"/>
              <a:cs typeface="Arial" panose="020B0604020202020204" pitchFamily="34" charset="0"/>
            </a:endParaRPr>
          </a:p>
          <a:p>
            <a:pPr marL="0" indent="0">
              <a:buNone/>
            </a:pPr>
            <a:r>
              <a:rPr lang="en-US" altLang="en-US" sz="2000" b="1" u="sng">
                <a:latin typeface="Times-Bold"/>
                <a:cs typeface="Arial" panose="020B0604020202020204" pitchFamily="34" charset="0"/>
              </a:rPr>
              <a:t>Part C</a:t>
            </a:r>
          </a:p>
          <a:p>
            <a:pPr marL="0" indent="0">
              <a:buNone/>
            </a:pPr>
            <a:r>
              <a:rPr lang="en-US" altLang="en-US" sz="2000">
                <a:latin typeface="Times-Roman"/>
                <a:cs typeface="Arial" panose="020B0604020202020204" pitchFamily="34" charset="0"/>
              </a:rPr>
              <a:t>The teacher separates Marcus’s and Abigail’s paint jars into sets of 4 paint jars. Write an equation to show how many</a:t>
            </a:r>
          </a:p>
          <a:p>
            <a:pPr marL="0" indent="0">
              <a:buNone/>
            </a:pPr>
            <a:r>
              <a:rPr lang="en-US" altLang="en-US" sz="2000">
                <a:latin typeface="Times-Roman"/>
                <a:cs typeface="Arial" panose="020B0604020202020204" pitchFamily="34" charset="0"/>
              </a:rPr>
              <a:t>equal sets</a:t>
            </a:r>
            <a:endParaRPr lang="en-US" altLang="en-US" sz="2000">
              <a:cs typeface="Arial" panose="020B0604020202020204" pitchFamily="34" charset="0"/>
            </a:endParaRP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1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C854024-CDCF-461B-9269-03B5C82D6E86}" type="slidenum">
              <a:rPr lang="en-US" altLang="en-US" sz="1200">
                <a:solidFill>
                  <a:srgbClr val="FFFF00"/>
                </a:solidFill>
                <a:latin typeface="Calibri" panose="020F0502020204030204" pitchFamily="34" charset="0"/>
              </a:rPr>
              <a:pPr/>
              <a:t>21</a:t>
            </a:fld>
            <a:endParaRPr lang="en-US" altLang="en-US" sz="1200">
              <a:solidFill>
                <a:srgbClr val="FFFF00"/>
              </a:solidFill>
              <a:latin typeface="Calibri" panose="020F0502020204030204" pitchFamily="34" charset="0"/>
            </a:endParaRPr>
          </a:p>
        </p:txBody>
      </p:sp>
      <p:pic>
        <p:nvPicPr>
          <p:cNvPr id="717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7164" y="1143001"/>
            <a:ext cx="3584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98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pPr eaLnBrk="1" hangingPunct="1"/>
            <a:r>
              <a:rPr altLang="en-US" smtClean="0">
                <a:cs typeface="Arial" panose="020B0604020202020204" pitchFamily="34" charset="0"/>
              </a:rPr>
              <a:t>Math Corner-Wednesday</a:t>
            </a:r>
          </a:p>
        </p:txBody>
      </p:sp>
      <p:sp>
        <p:nvSpPr>
          <p:cNvPr id="8195" name="Rectangle 3"/>
          <p:cNvSpPr>
            <a:spLocks noGrp="1"/>
          </p:cNvSpPr>
          <p:nvPr>
            <p:ph type="body" idx="4294967295"/>
          </p:nvPr>
        </p:nvSpPr>
        <p:spPr>
          <a:xfrm>
            <a:off x="1981200" y="1295401"/>
            <a:ext cx="8229600" cy="4525963"/>
          </a:xfrm>
        </p:spPr>
        <p:txBody>
          <a:bodyPr/>
          <a:lstStyle/>
          <a:p>
            <a:pPr algn="ctr" eaLnBrk="1" hangingPunct="1">
              <a:buFont typeface="Arial" panose="020B0604020202020204" pitchFamily="34" charset="0"/>
              <a:buNone/>
            </a:pPr>
            <a:r>
              <a:rPr lang="en-US" altLang="en-US" smtClean="0">
                <a:solidFill>
                  <a:schemeClr val="bg2"/>
                </a:solidFill>
                <a:latin typeface="Comic Sans MS" panose="030F0702030302020204" pitchFamily="66" charset="0"/>
                <a:cs typeface="Arial" panose="020B0604020202020204" pitchFamily="34" charset="0"/>
              </a:rPr>
              <a:t>	Copy and fill in the missing places on this schedule for the Stockbridge Movie Theater.</a:t>
            </a:r>
          </a:p>
          <a:p>
            <a:pPr eaLnBrk="1" hangingPunct="1">
              <a:buFont typeface="Arial" panose="020B0604020202020204" pitchFamily="34" charset="0"/>
              <a:buNone/>
            </a:pPr>
            <a:endParaRPr lang="en-US" altLang="en-US" smtClean="0">
              <a:solidFill>
                <a:schemeClr val="bg2"/>
              </a:solidFill>
              <a:latin typeface="Comic Sans MS" panose="030F0702030302020204" pitchFamily="66" charset="0"/>
              <a:cs typeface="Arial" panose="020B0604020202020204" pitchFamily="34" charset="0"/>
            </a:endParaRPr>
          </a:p>
        </p:txBody>
      </p:sp>
      <p:graphicFrame>
        <p:nvGraphicFramePr>
          <p:cNvPr id="2" name="Table 1"/>
          <p:cNvGraphicFramePr>
            <a:graphicFrameLocks noGrp="1"/>
          </p:cNvGraphicFramePr>
          <p:nvPr/>
        </p:nvGraphicFramePr>
        <p:xfrm>
          <a:off x="3200400" y="3276601"/>
          <a:ext cx="6096000" cy="2930791"/>
        </p:xfrm>
        <a:graphic>
          <a:graphicData uri="http://schemas.openxmlformats.org/drawingml/2006/table">
            <a:tbl>
              <a:tblPr firstRow="1" bandRow="1">
                <a:tableStyleId>{5C22544A-7EE6-4342-B048-85BDC9FD1C3A}</a:tableStyleId>
              </a:tblPr>
              <a:tblGrid>
                <a:gridCol w="1524000"/>
                <a:gridCol w="1524000"/>
                <a:gridCol w="1524000"/>
                <a:gridCol w="1524000"/>
              </a:tblGrid>
              <a:tr h="370655">
                <a:tc>
                  <a:txBody>
                    <a:bodyPr/>
                    <a:lstStyle/>
                    <a:p>
                      <a:r>
                        <a:rPr lang="en-US" sz="1800" dirty="0" smtClean="0"/>
                        <a:t>Movie</a:t>
                      </a:r>
                      <a:endParaRPr lang="en-US" sz="1800" dirty="0"/>
                    </a:p>
                  </a:txBody>
                  <a:tcPr marT="45697" marB="45697"/>
                </a:tc>
                <a:tc>
                  <a:txBody>
                    <a:bodyPr/>
                    <a:lstStyle/>
                    <a:p>
                      <a:r>
                        <a:rPr lang="en-US" sz="1800" dirty="0" smtClean="0"/>
                        <a:t>Start Time</a:t>
                      </a:r>
                      <a:endParaRPr lang="en-US" sz="1800" dirty="0"/>
                    </a:p>
                  </a:txBody>
                  <a:tcPr marT="45697" marB="45697"/>
                </a:tc>
                <a:tc>
                  <a:txBody>
                    <a:bodyPr/>
                    <a:lstStyle/>
                    <a:p>
                      <a:r>
                        <a:rPr lang="en-US" sz="1800" dirty="0" smtClean="0"/>
                        <a:t>End Time</a:t>
                      </a:r>
                      <a:endParaRPr lang="en-US" sz="1800" dirty="0"/>
                    </a:p>
                  </a:txBody>
                  <a:tcPr marT="45697" marB="45697"/>
                </a:tc>
                <a:tc>
                  <a:txBody>
                    <a:bodyPr/>
                    <a:lstStyle/>
                    <a:p>
                      <a:r>
                        <a:rPr lang="en-US" sz="1800" dirty="0" smtClean="0"/>
                        <a:t>Duration</a:t>
                      </a:r>
                      <a:endParaRPr lang="en-US" sz="1800" dirty="0"/>
                    </a:p>
                  </a:txBody>
                  <a:tcPr marT="45697" marB="45697"/>
                </a:tc>
              </a:tr>
              <a:tr h="639968">
                <a:tc>
                  <a:txBody>
                    <a:bodyPr/>
                    <a:lstStyle/>
                    <a:p>
                      <a:r>
                        <a:rPr lang="en-US" sz="1800" dirty="0" smtClean="0"/>
                        <a:t>Alvin and the Chipmunks</a:t>
                      </a:r>
                      <a:endParaRPr lang="en-US" sz="1800" dirty="0"/>
                    </a:p>
                  </a:txBody>
                  <a:tcPr marT="45697" marB="45697"/>
                </a:tc>
                <a:tc>
                  <a:txBody>
                    <a:bodyPr/>
                    <a:lstStyle/>
                    <a:p>
                      <a:r>
                        <a:rPr lang="en-US" sz="1800" dirty="0" smtClean="0"/>
                        <a:t>12:00</a:t>
                      </a:r>
                      <a:endParaRPr lang="en-US" sz="1800" dirty="0"/>
                    </a:p>
                  </a:txBody>
                  <a:tcPr marT="45697" marB="45697"/>
                </a:tc>
                <a:tc>
                  <a:txBody>
                    <a:bodyPr/>
                    <a:lstStyle/>
                    <a:p>
                      <a:r>
                        <a:rPr lang="en-US" sz="1800" dirty="0" smtClean="0"/>
                        <a:t>1:45</a:t>
                      </a:r>
                      <a:endParaRPr lang="en-US" sz="1800" dirty="0"/>
                    </a:p>
                  </a:txBody>
                  <a:tcPr marT="45697" marB="45697"/>
                </a:tc>
                <a:tc>
                  <a:txBody>
                    <a:bodyPr/>
                    <a:lstStyle/>
                    <a:p>
                      <a:endParaRPr lang="en-US" sz="1800"/>
                    </a:p>
                  </a:txBody>
                  <a:tcPr marT="45697" marB="45697"/>
                </a:tc>
              </a:tr>
              <a:tr h="639968">
                <a:tc>
                  <a:txBody>
                    <a:bodyPr/>
                    <a:lstStyle/>
                    <a:p>
                      <a:r>
                        <a:rPr lang="en-US" sz="1800" dirty="0" smtClean="0"/>
                        <a:t>The Smurfs</a:t>
                      </a:r>
                      <a:endParaRPr lang="en-US" sz="1800" dirty="0"/>
                    </a:p>
                  </a:txBody>
                  <a:tcPr marT="45697" marB="45697"/>
                </a:tc>
                <a:tc>
                  <a:txBody>
                    <a:bodyPr/>
                    <a:lstStyle/>
                    <a:p>
                      <a:r>
                        <a:rPr lang="en-US" sz="1800" dirty="0" smtClean="0"/>
                        <a:t>1:50</a:t>
                      </a:r>
                    </a:p>
                    <a:p>
                      <a:endParaRPr lang="en-US" sz="1800" dirty="0"/>
                    </a:p>
                  </a:txBody>
                  <a:tcPr marT="45697" marB="45697"/>
                </a:tc>
                <a:tc>
                  <a:txBody>
                    <a:bodyPr/>
                    <a:lstStyle/>
                    <a:p>
                      <a:endParaRPr lang="en-US" sz="1800"/>
                    </a:p>
                  </a:txBody>
                  <a:tcPr marT="45697" marB="45697"/>
                </a:tc>
                <a:tc>
                  <a:txBody>
                    <a:bodyPr/>
                    <a:lstStyle/>
                    <a:p>
                      <a:r>
                        <a:rPr lang="en-US" sz="1800" dirty="0" smtClean="0"/>
                        <a:t>2 hours</a:t>
                      </a:r>
                      <a:endParaRPr lang="en-US" sz="1800" dirty="0"/>
                    </a:p>
                  </a:txBody>
                  <a:tcPr marT="45697" marB="45697"/>
                </a:tc>
              </a:tr>
              <a:tr h="639968">
                <a:tc>
                  <a:txBody>
                    <a:bodyPr/>
                    <a:lstStyle/>
                    <a:p>
                      <a:r>
                        <a:rPr lang="en-US" sz="1800" dirty="0" smtClean="0"/>
                        <a:t>The Muppets</a:t>
                      </a:r>
                      <a:endParaRPr lang="en-US" sz="1800" dirty="0"/>
                    </a:p>
                  </a:txBody>
                  <a:tcPr marT="45697" marB="45697"/>
                </a:tc>
                <a:tc>
                  <a:txBody>
                    <a:bodyPr/>
                    <a:lstStyle/>
                    <a:p>
                      <a:r>
                        <a:rPr lang="en-US" sz="1800" dirty="0" smtClean="0"/>
                        <a:t>4:00</a:t>
                      </a:r>
                    </a:p>
                    <a:p>
                      <a:endParaRPr lang="en-US" sz="1800" dirty="0"/>
                    </a:p>
                  </a:txBody>
                  <a:tcPr marT="45697" marB="45697"/>
                </a:tc>
                <a:tc>
                  <a:txBody>
                    <a:bodyPr/>
                    <a:lstStyle/>
                    <a:p>
                      <a:r>
                        <a:rPr lang="en-US" sz="1800" dirty="0" smtClean="0"/>
                        <a:t>5:15</a:t>
                      </a:r>
                      <a:endParaRPr lang="en-US" sz="1800" dirty="0"/>
                    </a:p>
                  </a:txBody>
                  <a:tcPr marT="45697" marB="45697"/>
                </a:tc>
                <a:tc>
                  <a:txBody>
                    <a:bodyPr/>
                    <a:lstStyle/>
                    <a:p>
                      <a:endParaRPr lang="en-US" sz="1800"/>
                    </a:p>
                  </a:txBody>
                  <a:tcPr marT="45697" marB="45697"/>
                </a:tc>
              </a:tr>
              <a:tr h="639968">
                <a:tc>
                  <a:txBody>
                    <a:bodyPr/>
                    <a:lstStyle/>
                    <a:p>
                      <a:r>
                        <a:rPr lang="en-US" sz="1800" dirty="0" smtClean="0"/>
                        <a:t>The Lion King</a:t>
                      </a:r>
                      <a:endParaRPr lang="en-US" sz="1800" dirty="0"/>
                    </a:p>
                  </a:txBody>
                  <a:tcPr marT="45697" marB="45697"/>
                </a:tc>
                <a:tc>
                  <a:txBody>
                    <a:bodyPr/>
                    <a:lstStyle/>
                    <a:p>
                      <a:endParaRPr lang="en-US" sz="1800" dirty="0" smtClean="0"/>
                    </a:p>
                    <a:p>
                      <a:endParaRPr lang="en-US" sz="1800" dirty="0"/>
                    </a:p>
                  </a:txBody>
                  <a:tcPr marT="45697" marB="45697"/>
                </a:tc>
                <a:tc>
                  <a:txBody>
                    <a:bodyPr/>
                    <a:lstStyle/>
                    <a:p>
                      <a:r>
                        <a:rPr lang="en-US" sz="1800" dirty="0" smtClean="0"/>
                        <a:t>7:00</a:t>
                      </a:r>
                      <a:endParaRPr lang="en-US" sz="1800" dirty="0"/>
                    </a:p>
                  </a:txBody>
                  <a:tcPr marT="45697" marB="45697"/>
                </a:tc>
                <a:tc>
                  <a:txBody>
                    <a:bodyPr/>
                    <a:lstStyle/>
                    <a:p>
                      <a:r>
                        <a:rPr lang="en-US" sz="1800" dirty="0" smtClean="0"/>
                        <a:t>90 minutes</a:t>
                      </a:r>
                      <a:endParaRPr lang="en-US" sz="1800" dirty="0"/>
                    </a:p>
                  </a:txBody>
                  <a:tcPr marT="45697" marB="45697"/>
                </a:tc>
              </a:tr>
            </a:tbl>
          </a:graphicData>
        </a:graphic>
      </p:graphicFrame>
    </p:spTree>
    <p:extLst>
      <p:ext uri="{BB962C8B-B14F-4D97-AF65-F5344CB8AC3E}">
        <p14:creationId xmlns:p14="http://schemas.microsoft.com/office/powerpoint/2010/main" val="88077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1981200" y="26988"/>
            <a:ext cx="8229600" cy="1143000"/>
          </a:xfrm>
        </p:spPr>
        <p:txBody>
          <a:bodyPr/>
          <a:lstStyle/>
          <a:p>
            <a:pPr eaLnBrk="1" hangingPunct="1"/>
            <a:r>
              <a:rPr altLang="en-US" smtClean="0">
                <a:cs typeface="Arial" panose="020B0604020202020204" pitchFamily="34" charset="0"/>
              </a:rPr>
              <a:t>Math Corner-Thursday</a:t>
            </a:r>
          </a:p>
        </p:txBody>
      </p:sp>
      <p:sp>
        <p:nvSpPr>
          <p:cNvPr id="9219" name="Rectangle 3"/>
          <p:cNvSpPr>
            <a:spLocks noGrp="1"/>
          </p:cNvSpPr>
          <p:nvPr>
            <p:ph type="body" idx="4294967295"/>
          </p:nvPr>
        </p:nvSpPr>
        <p:spPr>
          <a:xfrm>
            <a:off x="1981200" y="1066801"/>
            <a:ext cx="8229600" cy="4906963"/>
          </a:xfrm>
        </p:spPr>
        <p:txBody>
          <a:bodyPr/>
          <a:lstStyle/>
          <a:p>
            <a:pPr algn="ctr" eaLnBrk="1" hangingPunct="1">
              <a:buFont typeface="Arial" panose="020B0604020202020204" pitchFamily="34" charset="0"/>
              <a:buNone/>
            </a:pPr>
            <a:r>
              <a:rPr lang="en-US" altLang="en-US" sz="2800">
                <a:latin typeface="Comic Sans MS" panose="030F0702030302020204" pitchFamily="66" charset="0"/>
                <a:cs typeface="Arial" panose="020B0604020202020204" pitchFamily="34" charset="0"/>
              </a:rPr>
              <a:t>Three hungry soccer teams need pizza.  There are fourteen players on each team.  If each pizza has ten slices, how many pizzas will the coaches need to buy for the team?  Will there be any leftovers?  </a:t>
            </a:r>
          </a:p>
          <a:p>
            <a:pPr algn="ctr" eaLnBrk="1" hangingPunct="1">
              <a:buFont typeface="Arial" panose="020B0604020202020204" pitchFamily="34" charset="0"/>
              <a:buNone/>
            </a:pPr>
            <a:endParaRPr lang="en-US" altLang="en-US" sz="2800">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800">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800">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r>
              <a:rPr lang="en-US" altLang="en-US" sz="2800">
                <a:latin typeface="Comic Sans MS" panose="030F0702030302020204" pitchFamily="66" charset="0"/>
                <a:cs typeface="Arial" panose="020B0604020202020204" pitchFamily="34" charset="0"/>
              </a:rPr>
              <a:t>For Practice…</a:t>
            </a:r>
          </a:p>
          <a:p>
            <a:pPr algn="ctr" eaLnBrk="1" hangingPunct="1">
              <a:buFont typeface="Arial" panose="020B0604020202020204" pitchFamily="34" charset="0"/>
              <a:buNone/>
            </a:pPr>
            <a:r>
              <a:rPr lang="en-US" altLang="en-US" sz="2800">
                <a:latin typeface="Comic Sans MS" panose="030F0702030302020204" pitchFamily="66" charset="0"/>
                <a:cs typeface="Arial" panose="020B0604020202020204" pitchFamily="34" charset="0"/>
              </a:rPr>
              <a:t>The last soccer game started at 5:45.  Soccer games last for 1 hour and 20 minutes.  What time did the game end?</a:t>
            </a:r>
          </a:p>
          <a:p>
            <a:pPr algn="ctr" eaLnBrk="1" hangingPunct="1">
              <a:buFont typeface="Arial" panose="020B0604020202020204" pitchFamily="34" charset="0"/>
              <a:buNone/>
            </a:pPr>
            <a:endParaRPr lang="en-US" altLang="en-US" sz="2800">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800">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800">
              <a:latin typeface="Comic Sans MS" panose="030F0702030302020204" pitchFamily="66" charset="0"/>
              <a:cs typeface="Arial" panose="020B0604020202020204" pitchFamily="34" charset="0"/>
            </a:endParaRPr>
          </a:p>
        </p:txBody>
      </p:sp>
      <p:pic>
        <p:nvPicPr>
          <p:cNvPr id="9220" name="Picture 20" descr="C:\Documents and Settings\christinafreeman\Local Settings\Temporary Internet Files\Content.IE5\H629ILG1\MP9004230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52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168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1981200" y="33338"/>
            <a:ext cx="8229600" cy="1143000"/>
          </a:xfrm>
        </p:spPr>
        <p:txBody>
          <a:bodyPr/>
          <a:lstStyle/>
          <a:p>
            <a:pPr eaLnBrk="1" hangingPunct="1"/>
            <a:r>
              <a:rPr altLang="en-US" smtClean="0">
                <a:cs typeface="Arial" panose="020B0604020202020204" pitchFamily="34" charset="0"/>
              </a:rPr>
              <a:t>Math Corner-Friday</a:t>
            </a:r>
          </a:p>
        </p:txBody>
      </p:sp>
      <p:sp>
        <p:nvSpPr>
          <p:cNvPr id="11267" name="Rectangle 3"/>
          <p:cNvSpPr>
            <a:spLocks noGrp="1"/>
          </p:cNvSpPr>
          <p:nvPr>
            <p:ph type="body" idx="4294967295"/>
          </p:nvPr>
        </p:nvSpPr>
        <p:spPr>
          <a:xfrm>
            <a:off x="2057400" y="990601"/>
            <a:ext cx="8229600" cy="4525963"/>
          </a:xfrm>
        </p:spPr>
        <p:txBody>
          <a:bodyPr/>
          <a:lstStyle/>
          <a:p>
            <a:pPr algn="ctr" eaLnBrk="1" hangingPunct="1">
              <a:buFont typeface="Arial" panose="020B0604020202020204" pitchFamily="34" charset="0"/>
              <a:buNone/>
            </a:pPr>
            <a:r>
              <a:rPr lang="en-US" altLang="en-US" smtClean="0">
                <a:solidFill>
                  <a:schemeClr val="bg2"/>
                </a:solidFill>
                <a:latin typeface="Comic Sans MS" panose="030F0702030302020204" pitchFamily="66" charset="0"/>
                <a:cs typeface="Arial" panose="020B0604020202020204" pitchFamily="34" charset="0"/>
              </a:rPr>
              <a:t>	</a:t>
            </a:r>
            <a:r>
              <a:rPr lang="en-US" altLang="en-US" sz="3600">
                <a:solidFill>
                  <a:schemeClr val="bg2"/>
                </a:solidFill>
                <a:latin typeface="Comic Sans MS" panose="030F0702030302020204" pitchFamily="66" charset="0"/>
                <a:cs typeface="Arial" panose="020B0604020202020204" pitchFamily="34" charset="0"/>
              </a:rPr>
              <a:t>There are 47 tires at the tire shop.  How many cars will get a new set tires?  What does this mean for the tire shop?  Solve with pictures, numbers, and words.</a:t>
            </a:r>
          </a:p>
          <a:p>
            <a:pPr eaLnBrk="1" hangingPunct="1">
              <a:buFont typeface="Arial" panose="020B0604020202020204" pitchFamily="34" charset="0"/>
              <a:buNone/>
            </a:pPr>
            <a:endParaRPr lang="en-US" altLang="en-US" sz="3600">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r>
              <a:rPr lang="en-US" altLang="en-US" sz="3600" b="1" u="sng">
                <a:solidFill>
                  <a:schemeClr val="bg2"/>
                </a:solidFill>
                <a:latin typeface="Comic Sans MS" panose="030F0702030302020204" pitchFamily="66" charset="0"/>
                <a:cs typeface="Arial" panose="020B0604020202020204" pitchFamily="34" charset="0"/>
              </a:rPr>
              <a:t>Review…</a:t>
            </a:r>
          </a:p>
          <a:p>
            <a:pPr algn="ctr" eaLnBrk="1" hangingPunct="1">
              <a:buFont typeface="Arial" panose="020B0604020202020204" pitchFamily="34" charset="0"/>
              <a:buNone/>
            </a:pPr>
            <a:r>
              <a:rPr lang="en-US" altLang="en-US" sz="3200">
                <a:solidFill>
                  <a:schemeClr val="bg2"/>
                </a:solidFill>
                <a:latin typeface="Comic Sans MS" panose="030F0702030302020204" pitchFamily="66" charset="0"/>
                <a:cs typeface="Arial" panose="020B0604020202020204" pitchFamily="34" charset="0"/>
              </a:rPr>
              <a:t>Draw a clock that shows the times below. 8:13, 2:24, 7:37, 5:59</a:t>
            </a:r>
          </a:p>
        </p:txBody>
      </p:sp>
    </p:spTree>
    <p:extLst>
      <p:ext uri="{BB962C8B-B14F-4D97-AF65-F5344CB8AC3E}">
        <p14:creationId xmlns:p14="http://schemas.microsoft.com/office/powerpoint/2010/main" val="1071624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5</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a:solidFill>
                <a:srgbClr val="EEECE1"/>
              </a:solidFill>
            </a:endParaRPr>
          </a:p>
        </p:txBody>
      </p:sp>
      <p:sp>
        <p:nvSpPr>
          <p:cNvPr id="5" name="Footer Placeholder 4"/>
          <p:cNvSpPr>
            <a:spLocks noGrp="1"/>
          </p:cNvSpPr>
          <p:nvPr>
            <p:ph type="ftr" sz="quarter" idx="11"/>
          </p:nvPr>
        </p:nvSpPr>
        <p:spPr/>
        <p:txBody>
          <a:bodyPr/>
          <a:lstStyle/>
          <a:p>
            <a:pPr>
              <a:defRPr/>
            </a:pPr>
            <a:endParaRPr lang="en-US">
              <a:solidFill>
                <a:srgbClr val="EEECE1"/>
              </a:solidFill>
            </a:endParaRPr>
          </a:p>
        </p:txBody>
      </p:sp>
      <p:sp>
        <p:nvSpPr>
          <p:cNvPr id="6" name="Slide Number Placeholder 5"/>
          <p:cNvSpPr>
            <a:spLocks noGrp="1"/>
          </p:cNvSpPr>
          <p:nvPr>
            <p:ph type="sldNum" sz="quarter" idx="12"/>
          </p:nvPr>
        </p:nvSpPr>
        <p:spPr/>
        <p:txBody>
          <a:bodyPr/>
          <a:lstStyle/>
          <a:p>
            <a:pPr>
              <a:defRPr/>
            </a:pPr>
            <a:fld id="{0E373825-E43C-447C-B0A8-A4ACDA07F22A}" type="slidenum">
              <a:rPr lang="en-US" altLang="en-US" smtClean="0">
                <a:solidFill>
                  <a:srgbClr val="EEECE1"/>
                </a:solidFill>
              </a:rPr>
              <a:pPr>
                <a:defRPr/>
              </a:pPr>
              <a:t>25</a:t>
            </a:fld>
            <a:endParaRPr lang="en-US" altLang="en-US">
              <a:solidFill>
                <a:srgbClr val="EEECE1"/>
              </a:solidFill>
            </a:endParaRPr>
          </a:p>
        </p:txBody>
      </p:sp>
    </p:spTree>
    <p:extLst>
      <p:ext uri="{BB962C8B-B14F-4D97-AF65-F5344CB8AC3E}">
        <p14:creationId xmlns:p14="http://schemas.microsoft.com/office/powerpoint/2010/main" val="200747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0"/>
            <a:ext cx="8229600" cy="1143000"/>
          </a:xfrm>
        </p:spPr>
        <p:txBody>
          <a:bodyPr/>
          <a:lstStyle/>
          <a:p>
            <a:r>
              <a:rPr altLang="en-US" smtClean="0"/>
              <a:t>Math Corner-Monday</a:t>
            </a:r>
          </a:p>
        </p:txBody>
      </p:sp>
      <p:sp>
        <p:nvSpPr>
          <p:cNvPr id="51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07AA09C6-7897-4A2D-9B35-D1B48D920423}" type="slidenum">
              <a:rPr lang="en-US" altLang="en-US" sz="1200">
                <a:solidFill>
                  <a:schemeClr val="bg1"/>
                </a:solidFill>
                <a:latin typeface="Calibri" panose="020F0502020204030204" pitchFamily="34" charset="0"/>
              </a:rPr>
              <a:pPr>
                <a:spcBef>
                  <a:spcPct val="0"/>
                </a:spcBef>
                <a:buFontTx/>
                <a:buNone/>
              </a:pPr>
              <a:t>26</a:t>
            </a:fld>
            <a:endParaRPr lang="en-US" altLang="en-US" sz="1200">
              <a:solidFill>
                <a:schemeClr val="bg1"/>
              </a:solidFill>
              <a:latin typeface="Calibri" panose="020F0502020204030204" pitchFamily="34" charset="0"/>
            </a:endParaRPr>
          </a:p>
        </p:txBody>
      </p:sp>
      <p:sp>
        <p:nvSpPr>
          <p:cNvPr id="5124" name="TextBox 5"/>
          <p:cNvSpPr txBox="1">
            <a:spLocks noChangeArrowheads="1"/>
          </p:cNvSpPr>
          <p:nvPr/>
        </p:nvSpPr>
        <p:spPr bwMode="auto">
          <a:xfrm>
            <a:off x="1681163" y="914401"/>
            <a:ext cx="8458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eaLnBrk="1" hangingPunct="1">
              <a:spcBef>
                <a:spcPct val="0"/>
              </a:spcBef>
              <a:buFontTx/>
              <a:buNone/>
            </a:pPr>
            <a:r>
              <a:rPr lang="en-US" altLang="en-US" sz="2800">
                <a:solidFill>
                  <a:schemeClr val="bg1"/>
                </a:solidFill>
                <a:latin typeface="Comic Sans MS" panose="030F0702030302020204" pitchFamily="66" charset="0"/>
              </a:rPr>
              <a:t>Survey your classmates with this question:  “Which of these ice cream flavors is your favorite:  chocolate, strawberry, or vanilla?”  Construct a data table to record responses.  </a:t>
            </a:r>
          </a:p>
          <a:p>
            <a:pPr eaLnBrk="1" hangingPunct="1">
              <a:spcBef>
                <a:spcPct val="0"/>
              </a:spcBef>
              <a:buFontTx/>
              <a:buNone/>
            </a:pPr>
            <a:endParaRPr lang="en-US" altLang="en-US" sz="2800">
              <a:solidFill>
                <a:schemeClr val="bg1"/>
              </a:solidFill>
              <a:latin typeface="Comic Sans MS" panose="030F0702030302020204" pitchFamily="66" charset="0"/>
            </a:endParaRPr>
          </a:p>
          <a:p>
            <a:pPr eaLnBrk="1" hangingPunct="1">
              <a:spcBef>
                <a:spcPct val="0"/>
              </a:spcBef>
              <a:buFontTx/>
              <a:buNone/>
            </a:pPr>
            <a:endParaRPr lang="en-US" altLang="en-US" sz="2800">
              <a:solidFill>
                <a:schemeClr val="bg1"/>
              </a:solidFill>
              <a:latin typeface="Comic Sans MS" panose="030F0702030302020204" pitchFamily="66" charset="0"/>
            </a:endParaRPr>
          </a:p>
          <a:p>
            <a:pPr eaLnBrk="1" hangingPunct="1">
              <a:spcBef>
                <a:spcPct val="0"/>
              </a:spcBef>
              <a:buFontTx/>
              <a:buNone/>
            </a:pPr>
            <a:endParaRPr lang="en-US" altLang="en-US" sz="2800">
              <a:solidFill>
                <a:schemeClr val="bg1"/>
              </a:solidFill>
              <a:latin typeface="Comic Sans MS" panose="030F0702030302020204" pitchFamily="66" charset="0"/>
            </a:endParaRPr>
          </a:p>
          <a:p>
            <a:pPr algn="ctr" eaLnBrk="1" hangingPunct="1">
              <a:spcBef>
                <a:spcPct val="0"/>
              </a:spcBef>
              <a:buFontTx/>
              <a:buNone/>
            </a:pPr>
            <a:r>
              <a:rPr lang="en-US" altLang="en-US" sz="2800" b="1" u="sng">
                <a:solidFill>
                  <a:schemeClr val="bg1"/>
                </a:solidFill>
                <a:latin typeface="Comic Sans MS" panose="030F0702030302020204" pitchFamily="66" charset="0"/>
              </a:rPr>
              <a:t>Think</a:t>
            </a:r>
            <a:r>
              <a:rPr lang="en-US" altLang="en-US" sz="2800">
                <a:solidFill>
                  <a:schemeClr val="bg1"/>
                </a:solidFill>
                <a:latin typeface="Comic Sans MS" panose="030F0702030302020204" pitchFamily="66" charset="0"/>
              </a:rPr>
              <a:t>! </a:t>
            </a:r>
          </a:p>
          <a:p>
            <a:pPr eaLnBrk="1" hangingPunct="1">
              <a:spcBef>
                <a:spcPct val="0"/>
              </a:spcBef>
              <a:buFontTx/>
              <a:buNone/>
            </a:pPr>
            <a:r>
              <a:rPr lang="en-US" altLang="en-US" sz="2800">
                <a:solidFill>
                  <a:schemeClr val="bg1"/>
                </a:solidFill>
                <a:latin typeface="Comic Sans MS" panose="030F0702030302020204" pitchFamily="66" charset="0"/>
              </a:rPr>
              <a:t>Wendy started biking at 2:35, and she rode for ½ an hour.  Then, she cleaned her room for ¾ of an hour.  What time was it when Wendy finished cleaning her room?  Explain your answer.</a:t>
            </a:r>
          </a:p>
        </p:txBody>
      </p:sp>
      <p:pic>
        <p:nvPicPr>
          <p:cNvPr id="5125" name="Picture 7" descr="C:\Documents and Settings\christinafreeman\Local Settings\Temporary Internet Files\Content.IE5\3BIAXCIQ\MP9004222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2743200"/>
            <a:ext cx="1136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502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019300" y="152400"/>
            <a:ext cx="8229600" cy="1143000"/>
          </a:xfrm>
        </p:spPr>
        <p:txBody>
          <a:bodyPr/>
          <a:lstStyle/>
          <a:p>
            <a:r>
              <a:rPr altLang="en-US" smtClean="0"/>
              <a:t>Math Corner-Tuesday</a:t>
            </a:r>
          </a:p>
        </p:txBody>
      </p:sp>
      <p:sp>
        <p:nvSpPr>
          <p:cNvPr id="71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BF3DD871-BEFF-4DE8-80D5-F9321E9F5B80}" type="slidenum">
              <a:rPr lang="en-US" altLang="en-US" sz="1200">
                <a:solidFill>
                  <a:schemeClr val="bg1"/>
                </a:solidFill>
                <a:latin typeface="Calibri" panose="020F0502020204030204" pitchFamily="34" charset="0"/>
              </a:rPr>
              <a:pPr>
                <a:spcBef>
                  <a:spcPct val="0"/>
                </a:spcBef>
                <a:buFontTx/>
                <a:buNone/>
              </a:pPr>
              <a:t>27</a:t>
            </a:fld>
            <a:endParaRPr lang="en-US" altLang="en-US" sz="1200">
              <a:solidFill>
                <a:schemeClr val="bg1"/>
              </a:solidFill>
              <a:latin typeface="Calibri" panose="020F0502020204030204" pitchFamily="34" charset="0"/>
            </a:endParaRPr>
          </a:p>
        </p:txBody>
      </p:sp>
      <p:sp>
        <p:nvSpPr>
          <p:cNvPr id="7172" name="TextBox 5"/>
          <p:cNvSpPr txBox="1">
            <a:spLocks noChangeArrowheads="1"/>
          </p:cNvSpPr>
          <p:nvPr/>
        </p:nvSpPr>
        <p:spPr bwMode="auto">
          <a:xfrm>
            <a:off x="1736725" y="1066800"/>
            <a:ext cx="8763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eaLnBrk="1" hangingPunct="1">
              <a:spcBef>
                <a:spcPct val="0"/>
              </a:spcBef>
              <a:buFontTx/>
              <a:buNone/>
            </a:pPr>
            <a:r>
              <a:rPr lang="en-US" altLang="en-US" sz="3200">
                <a:solidFill>
                  <a:schemeClr val="bg1"/>
                </a:solidFill>
                <a:latin typeface="Comic Sans MS" panose="030F0702030302020204" pitchFamily="66" charset="0"/>
              </a:rPr>
              <a:t>Use the data you collected yesterday (favorite ice cream flavor) to create a pictograph.  </a:t>
            </a:r>
          </a:p>
          <a:p>
            <a:pPr eaLnBrk="1" hangingPunct="1">
              <a:spcBef>
                <a:spcPct val="0"/>
              </a:spcBef>
              <a:buFontTx/>
              <a:buNone/>
            </a:pPr>
            <a:endParaRPr lang="en-US" altLang="en-US" sz="3200">
              <a:solidFill>
                <a:schemeClr val="bg1"/>
              </a:solidFill>
              <a:latin typeface="Comic Sans MS" panose="030F0702030302020204" pitchFamily="66" charset="0"/>
            </a:endParaRPr>
          </a:p>
          <a:p>
            <a:pPr eaLnBrk="1" hangingPunct="1">
              <a:spcBef>
                <a:spcPct val="0"/>
              </a:spcBef>
              <a:buFontTx/>
              <a:buNone/>
            </a:pPr>
            <a:endParaRPr lang="en-US" altLang="en-US" sz="3200">
              <a:solidFill>
                <a:schemeClr val="bg1"/>
              </a:solidFill>
              <a:latin typeface="Comic Sans MS" panose="030F0702030302020204" pitchFamily="66" charset="0"/>
            </a:endParaRPr>
          </a:p>
          <a:p>
            <a:pPr eaLnBrk="1" hangingPunct="1">
              <a:spcBef>
                <a:spcPct val="0"/>
              </a:spcBef>
              <a:buFontTx/>
              <a:buNone/>
            </a:pPr>
            <a:endParaRPr lang="en-US" altLang="en-US" sz="3200">
              <a:solidFill>
                <a:schemeClr val="bg1"/>
              </a:solidFill>
              <a:latin typeface="Comic Sans MS" panose="030F0702030302020204" pitchFamily="66" charset="0"/>
            </a:endParaRPr>
          </a:p>
          <a:p>
            <a:pPr eaLnBrk="1" hangingPunct="1">
              <a:spcBef>
                <a:spcPct val="0"/>
              </a:spcBef>
              <a:buFontTx/>
              <a:buNone/>
            </a:pPr>
            <a:endParaRPr lang="en-US" altLang="en-US" sz="3200">
              <a:solidFill>
                <a:schemeClr val="bg1"/>
              </a:solidFill>
              <a:latin typeface="Comic Sans MS" panose="030F0702030302020204" pitchFamily="66" charset="0"/>
            </a:endParaRPr>
          </a:p>
          <a:p>
            <a:pPr algn="ctr" eaLnBrk="1" hangingPunct="1">
              <a:spcBef>
                <a:spcPct val="0"/>
              </a:spcBef>
              <a:buFontTx/>
              <a:buNone/>
            </a:pPr>
            <a:r>
              <a:rPr lang="en-US" altLang="en-US" sz="2400" b="1" u="sng">
                <a:solidFill>
                  <a:schemeClr val="bg1"/>
                </a:solidFill>
                <a:latin typeface="Comic Sans MS" panose="030F0702030302020204" pitchFamily="66" charset="0"/>
              </a:rPr>
              <a:t>Think!</a:t>
            </a:r>
          </a:p>
          <a:p>
            <a:pPr algn="ctr" eaLnBrk="1" hangingPunct="1">
              <a:spcBef>
                <a:spcPct val="0"/>
              </a:spcBef>
              <a:buFontTx/>
              <a:buNone/>
            </a:pPr>
            <a:r>
              <a:rPr lang="en-US" altLang="en-US" sz="2400">
                <a:solidFill>
                  <a:schemeClr val="bg1"/>
                </a:solidFill>
                <a:latin typeface="Comic Sans MS" panose="030F0702030302020204" pitchFamily="66" charset="0"/>
              </a:rPr>
              <a:t>There will be 11 people at the pizza party.  Each person will eat 2 slices.  Pizzas will be cut into 8 slices.  How many pizzas should Melissa order?  Explain how you found your answer.</a:t>
            </a:r>
          </a:p>
        </p:txBody>
      </p:sp>
      <p:pic>
        <p:nvPicPr>
          <p:cNvPr id="7173" name="Picture 7" descr="C:\Documents and Settings\christinafreeman\Local Settings\Temporary Internet Files\Content.IE5\KBLF3NN4\MP9004095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025" y="26670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96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33600" y="274638"/>
            <a:ext cx="8001000" cy="457200"/>
          </a:xfrm>
        </p:spPr>
        <p:txBody>
          <a:bodyPr/>
          <a:lstStyle/>
          <a:p>
            <a:r>
              <a:rPr altLang="en-US" smtClean="0"/>
              <a:t>Extended Response</a:t>
            </a:r>
          </a:p>
        </p:txBody>
      </p:sp>
      <p:sp>
        <p:nvSpPr>
          <p:cNvPr id="4" name="Date Placeholder 3"/>
          <p:cNvSpPr>
            <a:spLocks noGrp="1"/>
          </p:cNvSpPr>
          <p:nvPr>
            <p:ph type="dt"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074A8-959F-426D-8E45-6EC486129609}" type="slidenum">
              <a:rPr lang="en-US" altLang="en-US">
                <a:solidFill>
                  <a:srgbClr val="FFFF00"/>
                </a:solidFill>
                <a:latin typeface="Calibri" panose="020F0502020204030204" pitchFamily="34" charset="0"/>
              </a:rPr>
              <a:pPr/>
              <a:t>28</a:t>
            </a:fld>
            <a:endParaRPr lang="en-US" altLang="en-US">
              <a:solidFill>
                <a:srgbClr val="FFFF00"/>
              </a:solidFill>
              <a:latin typeface="Calibri" panose="020F0502020204030204" pitchFamily="34" charset="0"/>
            </a:endParaRPr>
          </a:p>
        </p:txBody>
      </p:sp>
      <p:pic>
        <p:nvPicPr>
          <p:cNvPr id="922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903288"/>
            <a:ext cx="32527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0"/>
          <p:cNvSpPr>
            <a:spLocks noChangeArrowheads="1"/>
          </p:cNvSpPr>
          <p:nvPr/>
        </p:nvSpPr>
        <p:spPr bwMode="auto">
          <a:xfrm>
            <a:off x="1905000" y="1046164"/>
            <a:ext cx="66294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chemeClr val="bg1"/>
                </a:solidFill>
                <a:latin typeface="Times-Roman"/>
              </a:rPr>
              <a:t>Sofia made a picture graph to show how the              students in her grade get to school each                            morning.</a:t>
            </a:r>
          </a:p>
          <a:p>
            <a:pPr eaLnBrk="1" hangingPunct="1"/>
            <a:endParaRPr lang="en-US" altLang="en-US" sz="2000">
              <a:solidFill>
                <a:schemeClr val="bg1"/>
              </a:solidFill>
              <a:latin typeface="Times-Roman"/>
            </a:endParaRPr>
          </a:p>
          <a:p>
            <a:pPr eaLnBrk="1" hangingPunct="1"/>
            <a:r>
              <a:rPr lang="en-US" altLang="en-US" sz="2000" b="1">
                <a:solidFill>
                  <a:schemeClr val="bg1"/>
                </a:solidFill>
                <a:latin typeface="Times-Roman"/>
              </a:rPr>
              <a:t>Part A</a:t>
            </a:r>
          </a:p>
          <a:p>
            <a:pPr eaLnBrk="1" hangingPunct="1"/>
            <a:r>
              <a:rPr lang="en-US" altLang="en-US" sz="2000">
                <a:solidFill>
                  <a:schemeClr val="bg1"/>
                </a:solidFill>
                <a:latin typeface="Times-Roman"/>
              </a:rPr>
              <a:t>How many walk to school?  How can you                                 prove your answer?</a:t>
            </a:r>
          </a:p>
          <a:p>
            <a:pPr eaLnBrk="1" hangingPunct="1"/>
            <a:endParaRPr lang="en-US" altLang="en-US" sz="2000">
              <a:solidFill>
                <a:schemeClr val="bg1"/>
              </a:solidFill>
              <a:latin typeface="Times-Roman"/>
            </a:endParaRPr>
          </a:p>
          <a:p>
            <a:pPr eaLnBrk="1" hangingPunct="1"/>
            <a:r>
              <a:rPr lang="en-US" altLang="en-US" sz="2000" b="1">
                <a:solidFill>
                  <a:schemeClr val="bg1"/>
                </a:solidFill>
                <a:latin typeface="Times-Roman"/>
              </a:rPr>
              <a:t>Part B</a:t>
            </a:r>
          </a:p>
          <a:p>
            <a:pPr eaLnBrk="1" hangingPunct="1"/>
            <a:r>
              <a:rPr lang="en-US" altLang="en-US" sz="2000">
                <a:solidFill>
                  <a:schemeClr val="bg1"/>
                </a:solidFill>
                <a:latin typeface="Times-Roman"/>
              </a:rPr>
              <a:t>How many students were counted in this survey?</a:t>
            </a:r>
          </a:p>
          <a:p>
            <a:pPr eaLnBrk="1" hangingPunct="1"/>
            <a:endParaRPr lang="en-US" altLang="en-US" sz="2000">
              <a:solidFill>
                <a:schemeClr val="bg1"/>
              </a:solidFill>
              <a:latin typeface="Times-Roman"/>
            </a:endParaRPr>
          </a:p>
          <a:p>
            <a:pPr eaLnBrk="1" hangingPunct="1"/>
            <a:r>
              <a:rPr lang="en-US" altLang="en-US" sz="2000">
                <a:solidFill>
                  <a:schemeClr val="bg1"/>
                </a:solidFill>
                <a:latin typeface="Times-Roman"/>
              </a:rPr>
              <a:t>Part C</a:t>
            </a:r>
          </a:p>
          <a:p>
            <a:pPr eaLnBrk="1" hangingPunct="1"/>
            <a:r>
              <a:rPr lang="en-US" altLang="en-US" sz="2000">
                <a:solidFill>
                  <a:schemeClr val="bg1"/>
                </a:solidFill>
                <a:latin typeface="Times-Roman"/>
              </a:rPr>
              <a:t>How many more students walk to school than ride                               the bus?</a:t>
            </a:r>
          </a:p>
          <a:p>
            <a:pPr eaLnBrk="1" hangingPunct="1"/>
            <a:endParaRPr lang="en-US" altLang="en-US"/>
          </a:p>
        </p:txBody>
      </p:sp>
    </p:spTree>
    <p:extLst>
      <p:ext uri="{BB962C8B-B14F-4D97-AF65-F5344CB8AC3E}">
        <p14:creationId xmlns:p14="http://schemas.microsoft.com/office/powerpoint/2010/main" val="135331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082800" y="76200"/>
            <a:ext cx="8229600" cy="1143000"/>
          </a:xfrm>
        </p:spPr>
        <p:txBody>
          <a:bodyPr/>
          <a:lstStyle/>
          <a:p>
            <a:r>
              <a:rPr altLang="en-US" smtClean="0"/>
              <a:t>Math Corner-Wednesday</a:t>
            </a:r>
          </a:p>
        </p:txBody>
      </p:sp>
      <p:sp>
        <p:nvSpPr>
          <p:cNvPr id="102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2C211572-0B34-49F0-9A44-34112DB7B95B}" type="slidenum">
              <a:rPr lang="en-US" altLang="en-US" sz="1200">
                <a:solidFill>
                  <a:schemeClr val="bg1"/>
                </a:solidFill>
                <a:latin typeface="Calibri" panose="020F0502020204030204" pitchFamily="34" charset="0"/>
              </a:rPr>
              <a:pPr>
                <a:spcBef>
                  <a:spcPct val="0"/>
                </a:spcBef>
                <a:buFontTx/>
                <a:buNone/>
              </a:pPr>
              <a:t>29</a:t>
            </a:fld>
            <a:endParaRPr lang="en-US" altLang="en-US" sz="1200">
              <a:solidFill>
                <a:schemeClr val="bg1"/>
              </a:solidFill>
              <a:latin typeface="Calibri" panose="020F0502020204030204" pitchFamily="34" charset="0"/>
            </a:endParaRPr>
          </a:p>
        </p:txBody>
      </p:sp>
      <p:sp>
        <p:nvSpPr>
          <p:cNvPr id="18438" name="TextBox 5"/>
          <p:cNvSpPr txBox="1">
            <a:spLocks noChangeArrowheads="1"/>
          </p:cNvSpPr>
          <p:nvPr/>
        </p:nvSpPr>
        <p:spPr bwMode="auto">
          <a:xfrm>
            <a:off x="2082800" y="1219201"/>
            <a:ext cx="82804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200" dirty="0">
                <a:solidFill>
                  <a:schemeClr val="bg1"/>
                </a:solidFill>
                <a:latin typeface="Comic Sans MS" pitchFamily="66" charset="0"/>
              </a:rPr>
              <a:t>Create a bar graph with your favorite ice cream flavor data.</a:t>
            </a:r>
          </a:p>
          <a:p>
            <a:pPr eaLnBrk="1" hangingPunct="1">
              <a:defRPr/>
            </a:pPr>
            <a:endParaRPr lang="en-US" sz="3200" dirty="0">
              <a:solidFill>
                <a:schemeClr val="bg1"/>
              </a:solidFill>
              <a:latin typeface="Comic Sans MS" pitchFamily="66" charset="0"/>
            </a:endParaRPr>
          </a:p>
          <a:p>
            <a:pPr eaLnBrk="1" hangingPunct="1">
              <a:defRPr/>
            </a:pPr>
            <a:endParaRPr lang="en-US" sz="3200" dirty="0">
              <a:solidFill>
                <a:schemeClr val="bg1"/>
              </a:solidFill>
              <a:latin typeface="Comic Sans MS" pitchFamily="66" charset="0"/>
            </a:endParaRPr>
          </a:p>
          <a:p>
            <a:pPr eaLnBrk="1" hangingPunct="1">
              <a:defRPr/>
            </a:pPr>
            <a:endParaRPr lang="en-US" sz="3200" dirty="0">
              <a:solidFill>
                <a:schemeClr val="bg1"/>
              </a:solidFill>
              <a:latin typeface="Comic Sans MS" pitchFamily="66" charset="0"/>
            </a:endParaRPr>
          </a:p>
          <a:p>
            <a:pPr algn="ctr" eaLnBrk="1" hangingPunct="1">
              <a:defRPr/>
            </a:pPr>
            <a:r>
              <a:rPr lang="en-US" sz="2400" b="1" u="sng" dirty="0">
                <a:solidFill>
                  <a:schemeClr val="bg1"/>
                </a:solidFill>
                <a:latin typeface="Comic Sans MS" pitchFamily="66" charset="0"/>
              </a:rPr>
              <a:t>Think!</a:t>
            </a:r>
          </a:p>
          <a:p>
            <a:pPr eaLnBrk="1" hangingPunct="1">
              <a:defRPr/>
            </a:pPr>
            <a:r>
              <a:rPr lang="en-US" sz="2400" dirty="0">
                <a:solidFill>
                  <a:schemeClr val="bg1"/>
                </a:solidFill>
                <a:latin typeface="Comic Sans MS" pitchFamily="66" charset="0"/>
              </a:rPr>
              <a:t>Stockbridge Elementary has a jump rope contest.  Mrs. Simmons jumped 304 times.  Mrs. Hodges jumped 197 times.  </a:t>
            </a:r>
          </a:p>
          <a:p>
            <a:pPr marL="457200" indent="-457200" eaLnBrk="1" hangingPunct="1">
              <a:buFontTx/>
              <a:buAutoNum type="arabicPeriod"/>
              <a:defRPr/>
            </a:pPr>
            <a:r>
              <a:rPr lang="en-US" sz="2400" dirty="0">
                <a:solidFill>
                  <a:schemeClr val="bg1"/>
                </a:solidFill>
                <a:latin typeface="Comic Sans MS" pitchFamily="66" charset="0"/>
              </a:rPr>
              <a:t>About how many more times did Mrs. Simmons jump than Mrs. Hodges?</a:t>
            </a:r>
          </a:p>
          <a:p>
            <a:pPr marL="457200" indent="-457200" eaLnBrk="1" hangingPunct="1">
              <a:buFontTx/>
              <a:buAutoNum type="arabicPeriod"/>
              <a:defRPr/>
            </a:pPr>
            <a:r>
              <a:rPr lang="en-US" sz="2400" dirty="0">
                <a:solidFill>
                  <a:schemeClr val="bg1"/>
                </a:solidFill>
                <a:latin typeface="Comic Sans MS" pitchFamily="66" charset="0"/>
              </a:rPr>
              <a:t>Exactly how many times did they jump altogether?</a:t>
            </a:r>
          </a:p>
        </p:txBody>
      </p:sp>
      <p:pic>
        <p:nvPicPr>
          <p:cNvPr id="10245" name="Picture 7" descr="C:\Documents and Settings\christinafreeman\Local Settings\Temporary Internet Files\Content.IE5\YC7BHWU4\MP90040545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1"/>
            <a:ext cx="1589088"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214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981200" y="-3175"/>
            <a:ext cx="8229600" cy="1143000"/>
          </a:xfrm>
        </p:spPr>
        <p:txBody>
          <a:bodyPr/>
          <a:lstStyle/>
          <a:p>
            <a:pPr eaLnBrk="1" hangingPunct="1"/>
            <a:r>
              <a:rPr altLang="en-US" smtClean="0">
                <a:cs typeface="Arial" panose="020B0604020202020204" pitchFamily="34" charset="0"/>
              </a:rPr>
              <a:t>Math Corner-Tuesday</a:t>
            </a:r>
          </a:p>
        </p:txBody>
      </p:sp>
      <p:sp>
        <p:nvSpPr>
          <p:cNvPr id="6147" name="Rectangle 3"/>
          <p:cNvSpPr>
            <a:spLocks noGrp="1"/>
          </p:cNvSpPr>
          <p:nvPr>
            <p:ph type="body" sz="half" idx="4294967295"/>
          </p:nvPr>
        </p:nvSpPr>
        <p:spPr>
          <a:xfrm>
            <a:off x="2057400" y="838200"/>
            <a:ext cx="8077200" cy="2133600"/>
          </a:xfrm>
        </p:spPr>
        <p:txBody>
          <a:bodyPr/>
          <a:lstStyle/>
          <a:p>
            <a:pPr algn="ctr" eaLnBrk="1" hangingPunct="1">
              <a:buFont typeface="Arial" panose="020B0604020202020204" pitchFamily="34" charset="0"/>
              <a:buNone/>
            </a:pPr>
            <a:r>
              <a:rPr lang="en-US" altLang="en-US" sz="3200">
                <a:solidFill>
                  <a:schemeClr val="bg2"/>
                </a:solidFill>
                <a:latin typeface="Comic Sans MS" panose="030F0702030302020204" pitchFamily="66" charset="0"/>
                <a:cs typeface="Arial" panose="020B0604020202020204" pitchFamily="34" charset="0"/>
              </a:rPr>
              <a:t>	</a:t>
            </a:r>
            <a:r>
              <a:rPr lang="en-US" altLang="en-US" sz="2800">
                <a:solidFill>
                  <a:schemeClr val="bg2"/>
                </a:solidFill>
                <a:latin typeface="Comic Sans MS" panose="030F0702030302020204" pitchFamily="66" charset="0"/>
                <a:cs typeface="Arial" panose="020B0604020202020204" pitchFamily="34" charset="0"/>
              </a:rPr>
              <a:t>If I gave 4/10 of a candy bar to my friend and ate 2/10 of the same bar, how much of the candy bar is left? Show your thinking in pictures, words, or numbers.</a:t>
            </a:r>
          </a:p>
          <a:p>
            <a:pPr eaLnBrk="1" hangingPunct="1">
              <a:buFont typeface="Arial" panose="020B0604020202020204" pitchFamily="34" charset="0"/>
              <a:buNone/>
            </a:pPr>
            <a:endParaRPr lang="en-US" altLang="en-US" sz="3200">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400">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endParaRPr lang="en-US" altLang="en-US" sz="2400" b="1" u="sng">
              <a:solidFill>
                <a:schemeClr val="bg2"/>
              </a:solidFill>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r>
              <a:rPr lang="en-US" altLang="en-US" sz="2400" b="1" u="sng">
                <a:solidFill>
                  <a:schemeClr val="bg2"/>
                </a:solidFill>
                <a:latin typeface="Comic Sans MS" panose="030F0702030302020204" pitchFamily="66" charset="0"/>
                <a:cs typeface="Arial" panose="020B0604020202020204" pitchFamily="34" charset="0"/>
              </a:rPr>
              <a:t>Number Talk…</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Solve mentally using place value.</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99 + 38</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98 + 47</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98 + 99</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99 + 99 + 5  </a:t>
            </a:r>
          </a:p>
          <a:p>
            <a:pPr algn="ctr" eaLnBrk="1" hangingPunct="1">
              <a:buFont typeface="Arial" panose="020B0604020202020204" pitchFamily="34" charset="0"/>
              <a:buNone/>
            </a:pPr>
            <a:endParaRPr lang="en-US" altLang="en-US" sz="2400">
              <a:solidFill>
                <a:schemeClr val="bg2"/>
              </a:solidFill>
              <a:latin typeface="Comic Sans MS" panose="030F0702030302020204" pitchFamily="66" charset="0"/>
              <a:cs typeface="Arial" panose="020B0604020202020204" pitchFamily="34" charset="0"/>
            </a:endParaRPr>
          </a:p>
        </p:txBody>
      </p:sp>
      <p:pic>
        <p:nvPicPr>
          <p:cNvPr id="6148" name="Picture 103" descr="C:\Documents and Settings\christinafreeman\Local Settings\Temporary Internet Files\Content.IE5\YC7BHWU4\MC9002902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9550" y="2590800"/>
            <a:ext cx="13652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378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174625"/>
            <a:ext cx="8229600" cy="1143000"/>
          </a:xfrm>
        </p:spPr>
        <p:txBody>
          <a:bodyPr/>
          <a:lstStyle/>
          <a:p>
            <a:r>
              <a:rPr altLang="en-US" sz="3600"/>
              <a:t>Math Corner-Thursday</a:t>
            </a:r>
          </a:p>
        </p:txBody>
      </p:sp>
      <p:sp>
        <p:nvSpPr>
          <p:cNvPr id="6" name="TextBox 5"/>
          <p:cNvSpPr txBox="1"/>
          <p:nvPr/>
        </p:nvSpPr>
        <p:spPr>
          <a:xfrm>
            <a:off x="1633538" y="685800"/>
            <a:ext cx="8839200" cy="5354638"/>
          </a:xfrm>
          <a:prstGeom prst="rect">
            <a:avLst/>
          </a:prstGeom>
          <a:noFill/>
        </p:spPr>
        <p:txBody>
          <a:bodyPr>
            <a:spAutoFit/>
          </a:bodyPr>
          <a:lstStyle/>
          <a:p>
            <a:pPr algn="ctr" eaLnBrk="1" hangingPunct="1">
              <a:defRPr/>
            </a:pPr>
            <a:r>
              <a:rPr lang="en-US" i="1" dirty="0">
                <a:solidFill>
                  <a:schemeClr val="bg1"/>
                </a:solidFill>
                <a:latin typeface="Arial" charset="0"/>
                <a:cs typeface="Arial" charset="0"/>
              </a:rPr>
              <a:t>Mr</a:t>
            </a:r>
            <a:r>
              <a:rPr lang="en-US" i="1" dirty="0">
                <a:solidFill>
                  <a:schemeClr val="bg1"/>
                </a:solidFill>
                <a:latin typeface="Arial" charset="0"/>
                <a:cs typeface="Arial" charset="0"/>
              </a:rPr>
              <a:t>. </a:t>
            </a:r>
            <a:r>
              <a:rPr lang="en-US" i="1" dirty="0">
                <a:solidFill>
                  <a:schemeClr val="bg1"/>
                </a:solidFill>
                <a:latin typeface="Arial" charset="0"/>
                <a:cs typeface="Arial" charset="0"/>
              </a:rPr>
              <a:t>Young </a:t>
            </a:r>
            <a:r>
              <a:rPr lang="en-US" i="1" dirty="0">
                <a:solidFill>
                  <a:schemeClr val="bg1"/>
                </a:solidFill>
                <a:latin typeface="Arial" charset="0"/>
                <a:cs typeface="Arial" charset="0"/>
              </a:rPr>
              <a:t>collected data to tell how many pictures students painted in art last week.  He created the line plot below.</a:t>
            </a:r>
          </a:p>
          <a:p>
            <a:pPr eaLnBrk="1" hangingPunct="1">
              <a:defRPr/>
            </a:pPr>
            <a:endParaRPr lang="en-US" dirty="0">
              <a:solidFill>
                <a:schemeClr val="bg1"/>
              </a:solidFill>
              <a:latin typeface="Arial" charset="0"/>
              <a:cs typeface="Arial" charset="0"/>
            </a:endParaRPr>
          </a:p>
          <a:p>
            <a:pPr marL="342900" indent="-342900">
              <a:buFontTx/>
              <a:buAutoNum type="arabicPeriod"/>
              <a:defRPr/>
            </a:pPr>
            <a:r>
              <a:rPr lang="en-US" sz="2000" dirty="0">
                <a:solidFill>
                  <a:schemeClr val="bg1"/>
                </a:solidFill>
                <a:latin typeface="Arial" charset="0"/>
                <a:cs typeface="Arial" charset="0"/>
              </a:rPr>
              <a:t>Most students painted how many pictures?</a:t>
            </a:r>
          </a:p>
          <a:p>
            <a:pPr marL="342900" indent="-342900">
              <a:buFontTx/>
              <a:buAutoNum type="arabicPeriod"/>
              <a:defRPr/>
            </a:pPr>
            <a:r>
              <a:rPr lang="en-US" sz="2000" dirty="0">
                <a:solidFill>
                  <a:schemeClr val="bg1"/>
                </a:solidFill>
                <a:latin typeface="Arial" charset="0"/>
                <a:cs typeface="Arial" charset="0"/>
              </a:rPr>
              <a:t>How many students painted less than 4 pictures?</a:t>
            </a:r>
          </a:p>
          <a:p>
            <a:pPr marL="342900" indent="-342900">
              <a:buFontTx/>
              <a:buAutoNum type="arabicPeriod"/>
              <a:defRPr/>
            </a:pPr>
            <a:r>
              <a:rPr lang="en-US" sz="2000" dirty="0">
                <a:solidFill>
                  <a:schemeClr val="bg1"/>
                </a:solidFill>
                <a:latin typeface="Arial" charset="0"/>
                <a:cs typeface="Arial" charset="0"/>
              </a:rPr>
              <a:t>How many students painted between 8 and 10 pictures?</a:t>
            </a:r>
          </a:p>
          <a:p>
            <a:pPr lvl="4" eaLnBrk="1" hangingPunct="1">
              <a:defRPr/>
            </a:pPr>
            <a:r>
              <a:rPr lang="en-US" dirty="0">
                <a:solidFill>
                  <a:schemeClr val="bg1"/>
                </a:solidFill>
                <a:latin typeface="Arial" charset="0"/>
                <a:cs typeface="Arial" charset="0"/>
              </a:rPr>
              <a:t>					x</a:t>
            </a:r>
          </a:p>
          <a:p>
            <a:pPr eaLnBrk="1" hangingPunct="1">
              <a:defRPr/>
            </a:pPr>
            <a:r>
              <a:rPr lang="en-US" dirty="0">
                <a:solidFill>
                  <a:schemeClr val="bg1"/>
                </a:solidFill>
                <a:latin typeface="Arial" charset="0"/>
                <a:cs typeface="Arial" charset="0"/>
              </a:rPr>
              <a:t>				x			x</a:t>
            </a:r>
          </a:p>
          <a:p>
            <a:pPr eaLnBrk="1" hangingPunct="1">
              <a:defRPr/>
            </a:pPr>
            <a:r>
              <a:rPr lang="en-US" dirty="0">
                <a:solidFill>
                  <a:schemeClr val="bg1"/>
                </a:solidFill>
                <a:latin typeface="Arial" charset="0"/>
                <a:cs typeface="Arial" charset="0"/>
              </a:rPr>
              <a:t>				x	x		x</a:t>
            </a:r>
          </a:p>
          <a:p>
            <a:pPr eaLnBrk="1" hangingPunct="1">
              <a:defRPr/>
            </a:pPr>
            <a:r>
              <a:rPr lang="en-US" dirty="0">
                <a:solidFill>
                  <a:schemeClr val="bg1"/>
                </a:solidFill>
                <a:latin typeface="Arial" charset="0"/>
                <a:cs typeface="Arial" charset="0"/>
              </a:rPr>
              <a:t>				x	x	x	x</a:t>
            </a:r>
          </a:p>
          <a:p>
            <a:pPr eaLnBrk="1" hangingPunct="1">
              <a:defRPr/>
            </a:pPr>
            <a:r>
              <a:rPr lang="en-US" dirty="0">
                <a:solidFill>
                  <a:schemeClr val="bg1"/>
                </a:solidFill>
                <a:latin typeface="Arial" charset="0"/>
                <a:cs typeface="Arial" charset="0"/>
              </a:rPr>
              <a:t>	x			x	x	x	x		x</a:t>
            </a:r>
          </a:p>
          <a:p>
            <a:pPr eaLnBrk="1" hangingPunct="1">
              <a:defRPr/>
            </a:pPr>
            <a:r>
              <a:rPr lang="en-US" dirty="0">
                <a:solidFill>
                  <a:schemeClr val="bg1"/>
                </a:solidFill>
                <a:latin typeface="Arial" charset="0"/>
                <a:cs typeface="Arial" charset="0"/>
              </a:rPr>
              <a:t>x	x			x	x	x	x		x</a:t>
            </a:r>
          </a:p>
          <a:p>
            <a:pPr eaLnBrk="1" hangingPunct="1">
              <a:defRPr/>
            </a:pPr>
            <a:r>
              <a:rPr lang="en-US" dirty="0">
                <a:solidFill>
                  <a:schemeClr val="bg1"/>
                </a:solidFill>
                <a:latin typeface="Arial" charset="0"/>
                <a:cs typeface="Arial" charset="0"/>
              </a:rPr>
              <a:t>x	x		x	x	x	x	x		x</a:t>
            </a:r>
          </a:p>
          <a:p>
            <a:pPr eaLnBrk="1" hangingPunct="1">
              <a:defRPr/>
            </a:pPr>
            <a:endParaRPr lang="en-US" dirty="0">
              <a:solidFill>
                <a:schemeClr val="bg1"/>
              </a:solidFill>
              <a:latin typeface="Arial" charset="0"/>
              <a:cs typeface="Arial" charset="0"/>
            </a:endParaRPr>
          </a:p>
          <a:p>
            <a:pPr eaLnBrk="1" hangingPunct="1">
              <a:defRPr/>
            </a:pPr>
            <a:r>
              <a:rPr lang="en-US" sz="1400" dirty="0">
                <a:solidFill>
                  <a:schemeClr val="bg1"/>
                </a:solidFill>
                <a:latin typeface="Arial" charset="0"/>
                <a:cs typeface="Arial" charset="0"/>
              </a:rPr>
              <a:t>1	2	3	4	5	6	7	8	9	10	</a:t>
            </a:r>
            <a:r>
              <a:rPr lang="en-US" dirty="0">
                <a:solidFill>
                  <a:schemeClr val="bg1"/>
                </a:solidFill>
                <a:latin typeface="Arial" charset="0"/>
                <a:cs typeface="Arial" charset="0"/>
              </a:rPr>
              <a:t>			</a:t>
            </a:r>
          </a:p>
          <a:p>
            <a:pPr eaLnBrk="1" hangingPunct="1">
              <a:defRPr/>
            </a:pPr>
            <a:r>
              <a:rPr lang="en-US" b="1" i="1" dirty="0">
                <a:solidFill>
                  <a:schemeClr val="bg1"/>
                </a:solidFill>
                <a:latin typeface="Arial" charset="0"/>
                <a:cs typeface="Arial" charset="0"/>
              </a:rPr>
              <a:t>Think:  Five friends plan to share the cost of a gift equally.  The gift costs $24.45.  What is the best estimate of the amount each friend have to pay?</a:t>
            </a:r>
          </a:p>
          <a:p>
            <a:pPr marL="342900" indent="-342900">
              <a:buFontTx/>
              <a:buAutoNum type="arabicPeriod"/>
              <a:defRPr/>
            </a:pPr>
            <a:endParaRPr lang="en-US" dirty="0">
              <a:latin typeface="Arial" charset="0"/>
              <a:cs typeface="Arial" charset="0"/>
            </a:endParaRPr>
          </a:p>
        </p:txBody>
      </p:sp>
      <p:cxnSp>
        <p:nvCxnSpPr>
          <p:cNvPr id="8" name="Straight Connector 7"/>
          <p:cNvCxnSpPr/>
          <p:nvPr/>
        </p:nvCxnSpPr>
        <p:spPr>
          <a:xfrm>
            <a:off x="1676400" y="5029200"/>
            <a:ext cx="86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561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1143000"/>
          </a:xfrm>
        </p:spPr>
        <p:txBody>
          <a:bodyPr/>
          <a:lstStyle/>
          <a:p>
            <a:r>
              <a:rPr altLang="en-US" smtClean="0"/>
              <a:t>Math Corner-Friday</a:t>
            </a:r>
          </a:p>
        </p:txBody>
      </p:sp>
      <p:sp>
        <p:nvSpPr>
          <p:cNvPr id="20486" name="TextBox 5"/>
          <p:cNvSpPr txBox="1">
            <a:spLocks noChangeArrowheads="1"/>
          </p:cNvSpPr>
          <p:nvPr/>
        </p:nvSpPr>
        <p:spPr bwMode="auto">
          <a:xfrm>
            <a:off x="1806576" y="914401"/>
            <a:ext cx="566102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a:solidFill>
                  <a:schemeClr val="bg1"/>
                </a:solidFill>
                <a:latin typeface="Comic Sans MS" pitchFamily="66" charset="0"/>
              </a:rPr>
              <a:t>Today, you will collect data for your line plot and add to it.</a:t>
            </a:r>
          </a:p>
          <a:p>
            <a:pPr eaLnBrk="1" hangingPunct="1">
              <a:defRPr/>
            </a:pPr>
            <a:endParaRPr lang="en-US" dirty="0">
              <a:solidFill>
                <a:schemeClr val="bg1"/>
              </a:solidFill>
              <a:latin typeface="Comic Sans MS" pitchFamily="66" charset="0"/>
            </a:endParaRPr>
          </a:p>
          <a:p>
            <a:pPr marL="457200" indent="-457200" eaLnBrk="1" hangingPunct="1">
              <a:buFontTx/>
              <a:buAutoNum type="arabicPeriod"/>
              <a:defRPr/>
            </a:pPr>
            <a:r>
              <a:rPr lang="en-US" dirty="0">
                <a:solidFill>
                  <a:schemeClr val="bg1"/>
                </a:solidFill>
                <a:latin typeface="Comic Sans MS" pitchFamily="66" charset="0"/>
              </a:rPr>
              <a:t>Create a table (like a t-chart) like the one to the right.  </a:t>
            </a:r>
          </a:p>
          <a:p>
            <a:pPr eaLnBrk="1" hangingPunct="1">
              <a:defRPr/>
            </a:pPr>
            <a:r>
              <a:rPr lang="en-US" dirty="0">
                <a:solidFill>
                  <a:schemeClr val="bg1"/>
                </a:solidFill>
                <a:latin typeface="Comic Sans MS" pitchFamily="66" charset="0"/>
              </a:rPr>
              <a:t>2. Survey your classmates and ask them, “How many pencils do you have in your desk?</a:t>
            </a:r>
          </a:p>
          <a:p>
            <a:pPr eaLnBrk="1" hangingPunct="1">
              <a:defRPr/>
            </a:pPr>
            <a:r>
              <a:rPr lang="en-US" dirty="0">
                <a:solidFill>
                  <a:schemeClr val="bg1"/>
                </a:solidFill>
                <a:latin typeface="Comic Sans MS" pitchFamily="66" charset="0"/>
              </a:rPr>
              <a:t>3. Each time a classmate tells you how many, put a </a:t>
            </a:r>
            <a:r>
              <a:rPr lang="en-US" b="1" u="sng" dirty="0">
                <a:solidFill>
                  <a:schemeClr val="bg1"/>
                </a:solidFill>
                <a:latin typeface="Comic Sans MS" pitchFamily="66" charset="0"/>
              </a:rPr>
              <a:t>tally mark </a:t>
            </a:r>
            <a:r>
              <a:rPr lang="en-US" dirty="0">
                <a:solidFill>
                  <a:schemeClr val="bg1"/>
                </a:solidFill>
                <a:latin typeface="Comic Sans MS" pitchFamily="66" charset="0"/>
              </a:rPr>
              <a:t>by that number on your chart.  </a:t>
            </a:r>
            <a:r>
              <a:rPr lang="en-US" i="1" dirty="0">
                <a:solidFill>
                  <a:schemeClr val="bg1"/>
                </a:solidFill>
                <a:latin typeface="Comic Sans MS" pitchFamily="66" charset="0"/>
              </a:rPr>
              <a:t>Remember, names do not matter for this type of graph.  </a:t>
            </a:r>
          </a:p>
          <a:p>
            <a:pPr eaLnBrk="1" hangingPunct="1">
              <a:defRPr/>
            </a:pPr>
            <a:r>
              <a:rPr lang="en-US" dirty="0">
                <a:solidFill>
                  <a:schemeClr val="bg1"/>
                </a:solidFill>
                <a:latin typeface="Comic Sans MS" pitchFamily="66" charset="0"/>
              </a:rPr>
              <a:t>4. Using your data, create your line plot.  </a:t>
            </a:r>
          </a:p>
          <a:p>
            <a:pPr eaLnBrk="1" hangingPunct="1">
              <a:defRPr/>
            </a:pPr>
            <a:r>
              <a:rPr lang="en-US" dirty="0">
                <a:solidFill>
                  <a:schemeClr val="bg1"/>
                </a:solidFill>
                <a:latin typeface="Comic Sans MS" pitchFamily="66" charset="0"/>
              </a:rPr>
              <a:t>5. Share your line plot with a classmate and ask them questions about your graph!</a:t>
            </a:r>
          </a:p>
          <a:p>
            <a:pPr eaLnBrk="1" hangingPunct="1">
              <a:defRPr/>
            </a:pPr>
            <a:endParaRPr lang="en-US" dirty="0">
              <a:solidFill>
                <a:schemeClr val="bg1"/>
              </a:solidFill>
              <a:latin typeface="Comic Sans MS" pitchFamily="66" charset="0"/>
            </a:endParaRPr>
          </a:p>
          <a:p>
            <a:pPr algn="ctr" eaLnBrk="1" hangingPunct="1">
              <a:defRPr/>
            </a:pPr>
            <a:r>
              <a:rPr lang="en-US" b="1" u="sng" dirty="0">
                <a:solidFill>
                  <a:schemeClr val="bg1"/>
                </a:solidFill>
                <a:latin typeface="Comic Sans MS" pitchFamily="66" charset="0"/>
              </a:rPr>
              <a:t>Think!</a:t>
            </a:r>
          </a:p>
          <a:p>
            <a:pPr eaLnBrk="1" hangingPunct="1">
              <a:defRPr/>
            </a:pPr>
            <a:r>
              <a:rPr lang="en-US" dirty="0">
                <a:solidFill>
                  <a:schemeClr val="bg1"/>
                </a:solidFill>
                <a:latin typeface="Comic Sans MS" pitchFamily="66" charset="0"/>
              </a:rPr>
              <a:t>What number goes in the box to make the number sentence true?</a:t>
            </a:r>
          </a:p>
          <a:p>
            <a:pPr eaLnBrk="1" hangingPunct="1">
              <a:defRPr/>
            </a:pPr>
            <a:endParaRPr lang="en-US" dirty="0">
              <a:solidFill>
                <a:schemeClr val="bg1"/>
              </a:solidFill>
              <a:latin typeface="Comic Sans MS" pitchFamily="66" charset="0"/>
            </a:endParaRPr>
          </a:p>
          <a:p>
            <a:pPr eaLnBrk="1" hangingPunct="1">
              <a:defRPr/>
            </a:pPr>
            <a:r>
              <a:rPr lang="en-US" dirty="0">
                <a:solidFill>
                  <a:schemeClr val="bg1"/>
                </a:solidFill>
                <a:latin typeface="Comic Sans MS" pitchFamily="66" charset="0"/>
              </a:rPr>
              <a:t>	</a:t>
            </a:r>
            <a:r>
              <a:rPr lang="en-US" sz="2400" b="1" dirty="0">
                <a:solidFill>
                  <a:schemeClr val="bg1"/>
                </a:solidFill>
                <a:latin typeface="Comic Sans MS" pitchFamily="66" charset="0"/>
              </a:rPr>
              <a:t>(7 x 4) + 3 =    + 3</a:t>
            </a:r>
          </a:p>
          <a:p>
            <a:pPr eaLnBrk="1" hangingPunct="1">
              <a:defRPr/>
            </a:pPr>
            <a:endParaRPr lang="en-US" dirty="0">
              <a:solidFill>
                <a:schemeClr val="bg1"/>
              </a:solidFill>
              <a:latin typeface="Comic Sans MS" pitchFamily="66" charset="0"/>
            </a:endParaRPr>
          </a:p>
          <a:p>
            <a:pPr eaLnBrk="1" hangingPunct="1">
              <a:defRPr/>
            </a:pPr>
            <a:endParaRPr lang="en-US" dirty="0">
              <a:solidFill>
                <a:schemeClr val="bg1"/>
              </a:solidFill>
              <a:latin typeface="Comic Sans MS" pitchFamily="66" charset="0"/>
            </a:endParaRPr>
          </a:p>
        </p:txBody>
      </p:sp>
      <p:graphicFrame>
        <p:nvGraphicFramePr>
          <p:cNvPr id="2" name="Table 1"/>
          <p:cNvGraphicFramePr>
            <a:graphicFrameLocks noGrp="1"/>
          </p:cNvGraphicFramePr>
          <p:nvPr/>
        </p:nvGraphicFramePr>
        <p:xfrm>
          <a:off x="7772400" y="1066800"/>
          <a:ext cx="2286000" cy="4297548"/>
        </p:xfrm>
        <a:graphic>
          <a:graphicData uri="http://schemas.openxmlformats.org/drawingml/2006/table">
            <a:tbl>
              <a:tblPr firstRow="1" bandRow="1">
                <a:tableStyleId>{5C22544A-7EE6-4342-B048-85BDC9FD1C3A}</a:tableStyleId>
              </a:tblPr>
              <a:tblGrid>
                <a:gridCol w="1181836"/>
                <a:gridCol w="1104164"/>
              </a:tblGrid>
              <a:tr h="640037">
                <a:tc>
                  <a:txBody>
                    <a:bodyPr/>
                    <a:lstStyle/>
                    <a:p>
                      <a:r>
                        <a:rPr lang="en-US" sz="1800" dirty="0" smtClean="0"/>
                        <a:t>Number of Pencils</a:t>
                      </a:r>
                      <a:endParaRPr lang="en-US" sz="1800" dirty="0"/>
                    </a:p>
                  </a:txBody>
                  <a:tcPr marT="45714" marB="45714"/>
                </a:tc>
                <a:tc>
                  <a:txBody>
                    <a:bodyPr/>
                    <a:lstStyle/>
                    <a:p>
                      <a:endParaRPr lang="en-US" sz="1800" dirty="0"/>
                    </a:p>
                  </a:txBody>
                  <a:tcPr marT="45714" marB="45714"/>
                </a:tc>
              </a:tr>
              <a:tr h="365733">
                <a:tc>
                  <a:txBody>
                    <a:bodyPr/>
                    <a:lstStyle/>
                    <a:p>
                      <a:endParaRPr lang="en-US" sz="1800" dirty="0"/>
                    </a:p>
                  </a:txBody>
                  <a:tcPr marT="45714" marB="45714"/>
                </a:tc>
                <a:tc>
                  <a:txBody>
                    <a:bodyPr/>
                    <a:lstStyle/>
                    <a:p>
                      <a:endParaRPr lang="en-US" sz="1800"/>
                    </a:p>
                  </a:txBody>
                  <a:tcPr marT="45714" marB="45714"/>
                </a:tc>
              </a:tr>
              <a:tr h="365733">
                <a:tc>
                  <a:txBody>
                    <a:bodyPr/>
                    <a:lstStyle/>
                    <a:p>
                      <a:endParaRPr lang="en-US" sz="1800" dirty="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r h="365733">
                <a:tc>
                  <a:txBody>
                    <a:bodyPr/>
                    <a:lstStyle/>
                    <a:p>
                      <a:endParaRPr lang="en-US" sz="1800" dirty="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r h="365733">
                <a:tc>
                  <a:txBody>
                    <a:bodyPr/>
                    <a:lstStyle/>
                    <a:p>
                      <a:endParaRPr lang="en-US" sz="1800"/>
                    </a:p>
                  </a:txBody>
                  <a:tcPr marT="45714" marB="45714"/>
                </a:tc>
                <a:tc>
                  <a:txBody>
                    <a:bodyPr/>
                    <a:lstStyle/>
                    <a:p>
                      <a:endParaRPr lang="en-US" sz="1800" dirty="0"/>
                    </a:p>
                  </a:txBody>
                  <a:tcPr marT="45714" marB="45714"/>
                </a:tc>
              </a:tr>
            </a:tbl>
          </a:graphicData>
        </a:graphic>
      </p:graphicFrame>
      <p:sp>
        <p:nvSpPr>
          <p:cNvPr id="8" name="Right Arrow 7"/>
          <p:cNvSpPr/>
          <p:nvPr/>
        </p:nvSpPr>
        <p:spPr>
          <a:xfrm>
            <a:off x="3559175" y="2132013"/>
            <a:ext cx="1600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4943475" y="62484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538943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Review</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a:solidFill>
                <a:srgbClr val="EEECE1"/>
              </a:solidFill>
            </a:endParaRPr>
          </a:p>
        </p:txBody>
      </p:sp>
      <p:sp>
        <p:nvSpPr>
          <p:cNvPr id="5" name="Footer Placeholder 4"/>
          <p:cNvSpPr>
            <a:spLocks noGrp="1"/>
          </p:cNvSpPr>
          <p:nvPr>
            <p:ph type="ftr" sz="quarter" idx="11"/>
          </p:nvPr>
        </p:nvSpPr>
        <p:spPr/>
        <p:txBody>
          <a:bodyPr/>
          <a:lstStyle/>
          <a:p>
            <a:pPr>
              <a:defRPr/>
            </a:pPr>
            <a:endParaRPr lang="en-US">
              <a:solidFill>
                <a:srgbClr val="EEECE1"/>
              </a:solidFill>
            </a:endParaRPr>
          </a:p>
        </p:txBody>
      </p:sp>
      <p:sp>
        <p:nvSpPr>
          <p:cNvPr id="6" name="Slide Number Placeholder 5"/>
          <p:cNvSpPr>
            <a:spLocks noGrp="1"/>
          </p:cNvSpPr>
          <p:nvPr>
            <p:ph type="sldNum" sz="quarter" idx="12"/>
          </p:nvPr>
        </p:nvSpPr>
        <p:spPr/>
        <p:txBody>
          <a:bodyPr/>
          <a:lstStyle/>
          <a:p>
            <a:pPr>
              <a:defRPr/>
            </a:pPr>
            <a:fld id="{0E373825-E43C-447C-B0A8-A4ACDA07F22A}" type="slidenum">
              <a:rPr lang="en-US" altLang="en-US" smtClean="0">
                <a:solidFill>
                  <a:srgbClr val="EEECE1"/>
                </a:solidFill>
              </a:rPr>
              <a:pPr>
                <a:defRPr/>
              </a:pPr>
              <a:t>32</a:t>
            </a:fld>
            <a:endParaRPr lang="en-US" altLang="en-US">
              <a:solidFill>
                <a:srgbClr val="EEECE1"/>
              </a:solidFill>
            </a:endParaRPr>
          </a:p>
        </p:txBody>
      </p:sp>
    </p:spTree>
    <p:extLst>
      <p:ext uri="{BB962C8B-B14F-4D97-AF65-F5344CB8AC3E}">
        <p14:creationId xmlns:p14="http://schemas.microsoft.com/office/powerpoint/2010/main" val="118527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a:t>
            </a:r>
            <a:endParaRPr lang="en-US" dirty="0"/>
          </a:p>
        </p:txBody>
      </p:sp>
      <p:sp>
        <p:nvSpPr>
          <p:cNvPr id="3" name="Content Placeholder 2"/>
          <p:cNvSpPr>
            <a:spLocks noGrp="1"/>
          </p:cNvSpPr>
          <p:nvPr>
            <p:ph idx="1"/>
          </p:nvPr>
        </p:nvSpPr>
        <p:spPr>
          <a:xfrm>
            <a:off x="711200" y="846138"/>
            <a:ext cx="10972800" cy="4525963"/>
          </a:xfrm>
        </p:spPr>
        <p:txBody>
          <a:bodyPr/>
          <a:lstStyle/>
          <a:p>
            <a:pPr marL="0" lvl="0" indent="0" algn="ctr" eaLnBrk="1" fontAlgn="auto" hangingPunct="1">
              <a:spcBef>
                <a:spcPts val="0"/>
              </a:spcBef>
              <a:spcAft>
                <a:spcPts val="0"/>
              </a:spcAft>
              <a:buNone/>
            </a:pPr>
            <a:r>
              <a:rPr lang="en-US" altLang="en-US" sz="2400" b="1" u="sng" dirty="0" smtClean="0">
                <a:solidFill>
                  <a:prstClr val="white"/>
                </a:solidFill>
                <a:latin typeface="Calibri"/>
                <a:cs typeface="+mn-cs"/>
              </a:rPr>
              <a:t> </a:t>
            </a:r>
            <a:endParaRPr lang="en-US" altLang="en-US" sz="2400" b="1" u="sng" dirty="0">
              <a:solidFill>
                <a:prstClr val="white"/>
              </a:solidFill>
              <a:latin typeface="Calibri"/>
              <a:cs typeface="+mn-cs"/>
            </a:endParaRPr>
          </a:p>
          <a:p>
            <a:pPr marL="0" lvl="0" indent="0" eaLnBrk="1" fontAlgn="auto" hangingPunct="1">
              <a:spcBef>
                <a:spcPts val="0"/>
              </a:spcBef>
              <a:spcAft>
                <a:spcPts val="0"/>
              </a:spcAft>
              <a:buNone/>
            </a:pPr>
            <a:r>
              <a:rPr lang="en-US" sz="2400" dirty="0">
                <a:solidFill>
                  <a:prstClr val="white"/>
                </a:solidFill>
                <a:latin typeface="Calibri"/>
                <a:cs typeface="+mn-cs"/>
              </a:rPr>
              <a:t>Alyssa</a:t>
            </a:r>
            <a:r>
              <a:rPr lang="en-US" sz="2800" dirty="0">
                <a:solidFill>
                  <a:prstClr val="white"/>
                </a:solidFill>
                <a:latin typeface="Calibri"/>
                <a:cs typeface="+mn-cs"/>
              </a:rPr>
              <a:t> has a rectangular wooden board. She cuts off 1/6 of the board from the left side and 2/6 of the board from the right side.</a:t>
            </a:r>
          </a:p>
          <a:p>
            <a:pPr marL="0" lvl="0" indent="0" eaLnBrk="1" fontAlgn="auto" hangingPunct="1">
              <a:spcBef>
                <a:spcPts val="0"/>
              </a:spcBef>
              <a:spcAft>
                <a:spcPts val="0"/>
              </a:spcAft>
              <a:buNone/>
            </a:pPr>
            <a:endParaRPr lang="en-US" sz="1400" dirty="0">
              <a:solidFill>
                <a:prstClr val="white"/>
              </a:solidFill>
              <a:latin typeface="Calibri"/>
              <a:cs typeface="+mn-cs"/>
            </a:endParaRPr>
          </a:p>
          <a:p>
            <a:pPr marL="0" lvl="0" indent="0" eaLnBrk="1" fontAlgn="auto" hangingPunct="1">
              <a:spcBef>
                <a:spcPts val="0"/>
              </a:spcBef>
              <a:spcAft>
                <a:spcPts val="0"/>
              </a:spcAft>
              <a:buNone/>
            </a:pPr>
            <a:r>
              <a:rPr lang="en-US" sz="2800" b="1" u="sng" dirty="0">
                <a:solidFill>
                  <a:prstClr val="white"/>
                </a:solidFill>
                <a:latin typeface="Calibri"/>
                <a:cs typeface="+mn-cs"/>
              </a:rPr>
              <a:t>Part A</a:t>
            </a:r>
          </a:p>
          <a:p>
            <a:pPr marL="0" lvl="0" indent="0" eaLnBrk="1" fontAlgn="auto" hangingPunct="1">
              <a:spcBef>
                <a:spcPts val="0"/>
              </a:spcBef>
              <a:spcAft>
                <a:spcPts val="0"/>
              </a:spcAft>
              <a:buNone/>
            </a:pPr>
            <a:r>
              <a:rPr lang="en-US" sz="2800" dirty="0">
                <a:solidFill>
                  <a:prstClr val="white"/>
                </a:solidFill>
                <a:latin typeface="Calibri"/>
                <a:cs typeface="+mn-cs"/>
              </a:rPr>
              <a:t>Draw a picture that shows 1/6 of the board shaded.</a:t>
            </a:r>
            <a:endParaRPr lang="en-US" sz="1200" dirty="0">
              <a:solidFill>
                <a:prstClr val="white"/>
              </a:solidFill>
              <a:latin typeface="Calibri"/>
              <a:cs typeface="+mn-cs"/>
            </a:endParaRPr>
          </a:p>
          <a:p>
            <a:pPr marL="0" lvl="0" indent="0" eaLnBrk="1" fontAlgn="auto" hangingPunct="1">
              <a:spcBef>
                <a:spcPts val="0"/>
              </a:spcBef>
              <a:spcAft>
                <a:spcPts val="0"/>
              </a:spcAft>
              <a:buNone/>
            </a:pPr>
            <a:r>
              <a:rPr lang="en-US" sz="2800" b="1" u="sng" dirty="0">
                <a:solidFill>
                  <a:prstClr val="white"/>
                </a:solidFill>
                <a:latin typeface="Calibri"/>
                <a:cs typeface="+mn-cs"/>
              </a:rPr>
              <a:t>Part B</a:t>
            </a:r>
          </a:p>
          <a:p>
            <a:pPr marL="0" lvl="0" indent="0" eaLnBrk="1" fontAlgn="auto" hangingPunct="1">
              <a:spcBef>
                <a:spcPts val="0"/>
              </a:spcBef>
              <a:spcAft>
                <a:spcPts val="0"/>
              </a:spcAft>
              <a:buNone/>
            </a:pPr>
            <a:r>
              <a:rPr lang="en-US" sz="2800" dirty="0">
                <a:solidFill>
                  <a:prstClr val="white"/>
                </a:solidFill>
                <a:latin typeface="Calibri"/>
                <a:cs typeface="+mn-cs"/>
              </a:rPr>
              <a:t>Draw a picture that show the total parts of the board that Alyssa cuts off.</a:t>
            </a:r>
            <a:endParaRPr lang="en-US" sz="1200" dirty="0">
              <a:solidFill>
                <a:prstClr val="white"/>
              </a:solidFill>
              <a:latin typeface="Calibri"/>
              <a:cs typeface="+mn-cs"/>
            </a:endParaRPr>
          </a:p>
          <a:p>
            <a:pPr marL="0" lvl="0" indent="0" eaLnBrk="1" fontAlgn="auto" hangingPunct="1">
              <a:spcBef>
                <a:spcPts val="0"/>
              </a:spcBef>
              <a:spcAft>
                <a:spcPts val="0"/>
              </a:spcAft>
              <a:buNone/>
            </a:pPr>
            <a:r>
              <a:rPr lang="en-US" sz="2800" b="1" u="sng" dirty="0">
                <a:solidFill>
                  <a:prstClr val="white"/>
                </a:solidFill>
                <a:latin typeface="Calibri"/>
                <a:cs typeface="+mn-cs"/>
              </a:rPr>
              <a:t>Part C</a:t>
            </a:r>
          </a:p>
          <a:p>
            <a:pPr marL="0" lvl="0" indent="0" eaLnBrk="1" fontAlgn="auto" hangingPunct="1">
              <a:spcBef>
                <a:spcPts val="0"/>
              </a:spcBef>
              <a:spcAft>
                <a:spcPts val="0"/>
              </a:spcAft>
              <a:buNone/>
            </a:pPr>
            <a:r>
              <a:rPr lang="en-US" sz="2800" dirty="0">
                <a:solidFill>
                  <a:prstClr val="white"/>
                </a:solidFill>
                <a:latin typeface="Calibri"/>
                <a:cs typeface="+mn-cs"/>
              </a:rPr>
              <a:t>Which is larger 1/6 or 2/6? Show how you know.</a:t>
            </a:r>
          </a:p>
          <a:p>
            <a:pPr marL="0" lvl="0" indent="0" eaLnBrk="1" fontAlgn="auto" hangingPunct="1">
              <a:spcBef>
                <a:spcPts val="0"/>
              </a:spcBef>
              <a:spcAft>
                <a:spcPts val="0"/>
              </a:spcAft>
              <a:buNone/>
            </a:pPr>
            <a:r>
              <a:rPr lang="en-US" altLang="en-US" sz="2800" b="1" u="sng" dirty="0">
                <a:solidFill>
                  <a:prstClr val="white"/>
                </a:solidFill>
                <a:latin typeface="Calibri"/>
                <a:cs typeface="+mn-cs"/>
              </a:rPr>
              <a:t>Part D</a:t>
            </a:r>
          </a:p>
          <a:p>
            <a:pPr marL="0" lvl="0" indent="0" eaLnBrk="1" fontAlgn="auto" hangingPunct="1">
              <a:spcBef>
                <a:spcPts val="0"/>
              </a:spcBef>
              <a:spcAft>
                <a:spcPts val="0"/>
              </a:spcAft>
              <a:buNone/>
            </a:pPr>
            <a:r>
              <a:rPr lang="en-US" altLang="en-US" sz="2800" dirty="0">
                <a:solidFill>
                  <a:prstClr val="white"/>
                </a:solidFill>
                <a:latin typeface="Calibri"/>
                <a:cs typeface="+mn-cs"/>
              </a:rPr>
              <a:t>What fraction of the board does Alyssa have left?</a:t>
            </a:r>
            <a:endParaRPr lang="en-US" altLang="en-US" sz="2800" b="1" dirty="0">
              <a:solidFill>
                <a:prstClr val="white"/>
              </a:solidFill>
              <a:latin typeface="Calibri"/>
              <a:cs typeface="+mn-cs"/>
            </a:endParaRPr>
          </a:p>
          <a:p>
            <a:endParaRPr lang="en-US" dirty="0"/>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DA561B66-0A2C-4BD8-8335-C39A7CBDE791}" type="slidenum">
              <a:rPr lang="en-US" altLang="en-US" smtClean="0"/>
              <a:pPr>
                <a:defRPr/>
              </a:pPr>
              <a:t>33</a:t>
            </a:fld>
            <a:endParaRPr lang="en-US" altLang="en-US"/>
          </a:p>
        </p:txBody>
      </p:sp>
      <p:pic>
        <p:nvPicPr>
          <p:cNvPr id="7" name="Picture 6"/>
          <p:cNvPicPr>
            <a:picLocks noChangeAspect="1"/>
          </p:cNvPicPr>
          <p:nvPr/>
        </p:nvPicPr>
        <p:blipFill>
          <a:blip r:embed="rId2"/>
          <a:stretch>
            <a:fillRect/>
          </a:stretch>
        </p:blipFill>
        <p:spPr>
          <a:xfrm>
            <a:off x="8556625" y="2114550"/>
            <a:ext cx="3228975" cy="1409700"/>
          </a:xfrm>
          <a:prstGeom prst="rect">
            <a:avLst/>
          </a:prstGeom>
        </p:spPr>
      </p:pic>
    </p:spTree>
    <p:extLst>
      <p:ext uri="{BB962C8B-B14F-4D97-AF65-F5344CB8AC3E}">
        <p14:creationId xmlns:p14="http://schemas.microsoft.com/office/powerpoint/2010/main" val="2288241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a:t>
            </a:r>
            <a:endParaRPr lang="en-US" dirty="0"/>
          </a:p>
        </p:txBody>
      </p:sp>
      <p:sp>
        <p:nvSpPr>
          <p:cNvPr id="3" name="Content Placeholder 2"/>
          <p:cNvSpPr>
            <a:spLocks noGrp="1"/>
          </p:cNvSpPr>
          <p:nvPr>
            <p:ph idx="1"/>
          </p:nvPr>
        </p:nvSpPr>
        <p:spPr/>
        <p:txBody>
          <a:bodyPr/>
          <a:lstStyle/>
          <a:p>
            <a:pPr marL="0" lvl="0" indent="0" eaLnBrk="1" fontAlgn="auto" hangingPunct="1">
              <a:spcBef>
                <a:spcPts val="0"/>
              </a:spcBef>
              <a:spcAft>
                <a:spcPts val="0"/>
              </a:spcAft>
              <a:buNone/>
            </a:pPr>
            <a:endParaRPr lang="en-US" sz="1400" dirty="0" smtClean="0">
              <a:solidFill>
                <a:schemeClr val="bg1"/>
              </a:solidFill>
              <a:latin typeface="Calibri"/>
              <a:cs typeface="+mn-cs"/>
            </a:endParaRPr>
          </a:p>
          <a:p>
            <a:pPr marL="0" lvl="0" indent="0" eaLnBrk="1" fontAlgn="auto" hangingPunct="1">
              <a:spcBef>
                <a:spcPts val="0"/>
              </a:spcBef>
              <a:spcAft>
                <a:spcPts val="0"/>
              </a:spcAft>
              <a:buNone/>
            </a:pPr>
            <a:r>
              <a:rPr lang="en-US" sz="3200" dirty="0" smtClean="0">
                <a:solidFill>
                  <a:schemeClr val="bg1"/>
                </a:solidFill>
                <a:latin typeface="Calibri"/>
                <a:cs typeface="+mn-cs"/>
              </a:rPr>
              <a:t>Melissa </a:t>
            </a:r>
            <a:r>
              <a:rPr lang="en-US" sz="3200" dirty="0">
                <a:solidFill>
                  <a:schemeClr val="bg1"/>
                </a:solidFill>
                <a:latin typeface="Calibri"/>
                <a:cs typeface="+mn-cs"/>
              </a:rPr>
              <a:t>travels 4 miles on her bike each day.  Nadine travels 5 miles on her bike each day.</a:t>
            </a:r>
          </a:p>
          <a:p>
            <a:pPr marL="0" lvl="0" indent="0" eaLnBrk="1" fontAlgn="auto" hangingPunct="1">
              <a:spcBef>
                <a:spcPts val="0"/>
              </a:spcBef>
              <a:spcAft>
                <a:spcPts val="0"/>
              </a:spcAft>
              <a:buNone/>
            </a:pPr>
            <a:endParaRPr lang="en-US" sz="2800" b="1" u="sng" dirty="0">
              <a:solidFill>
                <a:schemeClr val="bg1"/>
              </a:solidFill>
              <a:latin typeface="Calibri"/>
              <a:cs typeface="+mn-cs"/>
            </a:endParaRPr>
          </a:p>
          <a:p>
            <a:pPr marL="0" lvl="0" indent="0" eaLnBrk="1" fontAlgn="auto" hangingPunct="1">
              <a:spcBef>
                <a:spcPts val="0"/>
              </a:spcBef>
              <a:spcAft>
                <a:spcPts val="0"/>
              </a:spcAft>
              <a:buNone/>
            </a:pPr>
            <a:r>
              <a:rPr lang="en-US" sz="2800" b="1" u="sng" dirty="0">
                <a:solidFill>
                  <a:schemeClr val="bg1"/>
                </a:solidFill>
                <a:latin typeface="Calibri"/>
                <a:cs typeface="+mn-cs"/>
              </a:rPr>
              <a:t>Part A</a:t>
            </a:r>
          </a:p>
          <a:p>
            <a:pPr marL="0" lvl="0" indent="0" eaLnBrk="1" fontAlgn="auto" hangingPunct="1">
              <a:spcBef>
                <a:spcPts val="0"/>
              </a:spcBef>
              <a:spcAft>
                <a:spcPts val="0"/>
              </a:spcAft>
              <a:buNone/>
            </a:pPr>
            <a:r>
              <a:rPr lang="en-US" sz="3200" dirty="0">
                <a:solidFill>
                  <a:schemeClr val="bg1"/>
                </a:solidFill>
                <a:latin typeface="Calibri"/>
                <a:cs typeface="+mn-cs"/>
              </a:rPr>
              <a:t>How many days will it take for Melissa to travel 100 miles on her bike? Prove your thinking.</a:t>
            </a:r>
          </a:p>
          <a:p>
            <a:pPr marL="0" lvl="0" indent="0" eaLnBrk="1" fontAlgn="auto" hangingPunct="1">
              <a:spcBef>
                <a:spcPts val="0"/>
              </a:spcBef>
              <a:spcAft>
                <a:spcPts val="0"/>
              </a:spcAft>
              <a:buNone/>
            </a:pPr>
            <a:endParaRPr lang="en-US" sz="1800" dirty="0">
              <a:solidFill>
                <a:schemeClr val="bg1"/>
              </a:solidFill>
              <a:latin typeface="Calibri"/>
              <a:cs typeface="+mn-cs"/>
            </a:endParaRPr>
          </a:p>
          <a:p>
            <a:pPr marL="0" lvl="0" indent="0" eaLnBrk="1" fontAlgn="auto" hangingPunct="1">
              <a:spcBef>
                <a:spcPts val="0"/>
              </a:spcBef>
              <a:spcAft>
                <a:spcPts val="0"/>
              </a:spcAft>
              <a:buNone/>
            </a:pPr>
            <a:r>
              <a:rPr lang="en-US" sz="2800" b="1" u="sng" dirty="0">
                <a:solidFill>
                  <a:schemeClr val="bg1"/>
                </a:solidFill>
                <a:latin typeface="Calibri"/>
                <a:cs typeface="+mn-cs"/>
              </a:rPr>
              <a:t>Part B</a:t>
            </a:r>
            <a:endParaRPr lang="en-US" sz="2800" dirty="0">
              <a:solidFill>
                <a:schemeClr val="bg1"/>
              </a:solidFill>
              <a:latin typeface="Calibri"/>
              <a:cs typeface="+mn-cs"/>
            </a:endParaRPr>
          </a:p>
          <a:p>
            <a:pPr marL="0" lvl="0" indent="0" eaLnBrk="1" fontAlgn="auto" hangingPunct="1">
              <a:spcBef>
                <a:spcPts val="0"/>
              </a:spcBef>
              <a:spcAft>
                <a:spcPts val="0"/>
              </a:spcAft>
              <a:buNone/>
            </a:pPr>
            <a:r>
              <a:rPr lang="en-US" sz="3200" dirty="0">
                <a:solidFill>
                  <a:schemeClr val="bg1"/>
                </a:solidFill>
                <a:latin typeface="Calibri"/>
                <a:cs typeface="+mn-cs"/>
              </a:rPr>
              <a:t>How many days will it take for Nadine to travel 100 miles on her bike?  Prove your thinking.</a:t>
            </a:r>
            <a:endParaRPr lang="en-US" sz="2800" dirty="0">
              <a:solidFill>
                <a:schemeClr val="bg1"/>
              </a:solidFill>
              <a:latin typeface="Calibri"/>
              <a:cs typeface="+mn-cs"/>
            </a:endParaRPr>
          </a:p>
          <a:p>
            <a:endParaRPr lang="en-US" dirty="0"/>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DA561B66-0A2C-4BD8-8335-C39A7CBDE791}" type="slidenum">
              <a:rPr lang="en-US" altLang="en-US" smtClean="0"/>
              <a:pPr>
                <a:defRPr/>
              </a:pPr>
              <a:t>34</a:t>
            </a:fld>
            <a:endParaRPr lang="en-US" altLang="en-US"/>
          </a:p>
        </p:txBody>
      </p:sp>
      <p:pic>
        <p:nvPicPr>
          <p:cNvPr id="7" name="Picture 6"/>
          <p:cNvPicPr>
            <a:picLocks noChangeAspect="1"/>
          </p:cNvPicPr>
          <p:nvPr/>
        </p:nvPicPr>
        <p:blipFill>
          <a:blip r:embed="rId2"/>
          <a:stretch>
            <a:fillRect/>
          </a:stretch>
        </p:blipFill>
        <p:spPr>
          <a:xfrm>
            <a:off x="9118600" y="155575"/>
            <a:ext cx="2819400" cy="1619250"/>
          </a:xfrm>
          <a:prstGeom prst="rect">
            <a:avLst/>
          </a:prstGeom>
        </p:spPr>
      </p:pic>
    </p:spTree>
    <p:extLst>
      <p:ext uri="{BB962C8B-B14F-4D97-AF65-F5344CB8AC3E}">
        <p14:creationId xmlns:p14="http://schemas.microsoft.com/office/powerpoint/2010/main" val="321562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Wednesday</a:t>
            </a:r>
            <a:endParaRPr lang="en-US" dirty="0"/>
          </a:p>
        </p:txBody>
      </p:sp>
      <p:sp>
        <p:nvSpPr>
          <p:cNvPr id="3" name="Content Placeholder 2"/>
          <p:cNvSpPr>
            <a:spLocks noGrp="1"/>
          </p:cNvSpPr>
          <p:nvPr>
            <p:ph idx="1"/>
          </p:nvPr>
        </p:nvSpPr>
        <p:spPr/>
        <p:txBody>
          <a:bodyPr/>
          <a:lstStyle/>
          <a:p>
            <a:pPr marL="0" lvl="0" indent="0" algn="ctr" eaLnBrk="1" fontAlgn="auto" hangingPunct="1">
              <a:spcBef>
                <a:spcPts val="0"/>
              </a:spcBef>
              <a:spcAft>
                <a:spcPts val="0"/>
              </a:spcAft>
              <a:buNone/>
            </a:pPr>
            <a:r>
              <a:rPr lang="en-US" altLang="en-US" sz="3200" b="1" u="sng" dirty="0" smtClean="0">
                <a:solidFill>
                  <a:prstClr val="black"/>
                </a:solidFill>
                <a:latin typeface="Calibri"/>
                <a:cs typeface="+mn-cs"/>
              </a:rPr>
              <a:t> </a:t>
            </a:r>
            <a:endParaRPr lang="en-US" altLang="en-US" sz="3200" b="1" u="sng" dirty="0">
              <a:solidFill>
                <a:prstClr val="black"/>
              </a:solidFill>
              <a:latin typeface="Calibri"/>
              <a:cs typeface="+mn-cs"/>
            </a:endParaRPr>
          </a:p>
          <a:p>
            <a:pPr marL="0" lvl="0" indent="0" eaLnBrk="1" fontAlgn="auto" hangingPunct="1">
              <a:spcBef>
                <a:spcPts val="0"/>
              </a:spcBef>
              <a:spcAft>
                <a:spcPts val="0"/>
              </a:spcAft>
              <a:buNone/>
            </a:pPr>
            <a:r>
              <a:rPr lang="en-US" sz="3600" dirty="0">
                <a:solidFill>
                  <a:prstClr val="white"/>
                </a:solidFill>
                <a:latin typeface="Calibri"/>
                <a:cs typeface="+mn-cs"/>
              </a:rPr>
              <a:t>Carolyn collected some insects for a science project.  The length, in inches, of the insects are listed below.</a:t>
            </a:r>
          </a:p>
          <a:p>
            <a:pPr marL="0" lvl="0" indent="0" eaLnBrk="1" fontAlgn="auto" hangingPunct="1">
              <a:spcBef>
                <a:spcPts val="0"/>
              </a:spcBef>
              <a:spcAft>
                <a:spcPts val="0"/>
              </a:spcAft>
              <a:buNone/>
            </a:pPr>
            <a:r>
              <a:rPr lang="en-US" sz="3600" dirty="0">
                <a:solidFill>
                  <a:prstClr val="white"/>
                </a:solidFill>
                <a:latin typeface="Calibri"/>
                <a:cs typeface="+mn-cs"/>
              </a:rPr>
              <a:t>1/8, ¼, ¼, 5/8, ¾, 1/8, 3/8, 3/8, 5/8, 3/8, ¼  </a:t>
            </a:r>
          </a:p>
          <a:p>
            <a:pPr marL="0" lvl="0" indent="0" eaLnBrk="1" fontAlgn="auto" hangingPunct="1">
              <a:spcBef>
                <a:spcPts val="0"/>
              </a:spcBef>
              <a:spcAft>
                <a:spcPts val="0"/>
              </a:spcAft>
              <a:buNone/>
            </a:pPr>
            <a:endParaRPr lang="en-US" sz="3200" b="1" u="sng" dirty="0">
              <a:solidFill>
                <a:prstClr val="white"/>
              </a:solidFill>
              <a:latin typeface="Calibri"/>
              <a:cs typeface="+mn-cs"/>
            </a:endParaRPr>
          </a:p>
          <a:p>
            <a:pPr marL="514350" lvl="0" indent="-514350" eaLnBrk="1" fontAlgn="auto" hangingPunct="1">
              <a:spcBef>
                <a:spcPts val="0"/>
              </a:spcBef>
              <a:spcAft>
                <a:spcPts val="0"/>
              </a:spcAft>
              <a:buAutoNum type="arabicPeriod"/>
            </a:pPr>
            <a:r>
              <a:rPr lang="en-US" sz="3200" dirty="0" smtClean="0">
                <a:solidFill>
                  <a:prstClr val="white"/>
                </a:solidFill>
                <a:latin typeface="Calibri"/>
                <a:cs typeface="+mn-cs"/>
              </a:rPr>
              <a:t>Make </a:t>
            </a:r>
            <a:r>
              <a:rPr lang="en-US" sz="3200" dirty="0">
                <a:solidFill>
                  <a:prstClr val="white"/>
                </a:solidFill>
                <a:latin typeface="Calibri"/>
                <a:cs typeface="+mn-cs"/>
              </a:rPr>
              <a:t>a line plot of the data.  Include labels and a title</a:t>
            </a:r>
            <a:r>
              <a:rPr lang="en-US" sz="3200" dirty="0" smtClean="0">
                <a:solidFill>
                  <a:prstClr val="white"/>
                </a:solidFill>
                <a:latin typeface="Calibri"/>
                <a:cs typeface="+mn-cs"/>
              </a:rPr>
              <a:t>.</a:t>
            </a:r>
          </a:p>
          <a:p>
            <a:pPr marL="514350" lvl="0" indent="-514350" eaLnBrk="1" fontAlgn="auto" hangingPunct="1">
              <a:spcBef>
                <a:spcPts val="0"/>
              </a:spcBef>
              <a:spcAft>
                <a:spcPts val="0"/>
              </a:spcAft>
              <a:buAutoNum type="arabicPeriod"/>
            </a:pPr>
            <a:r>
              <a:rPr lang="en-US" sz="3200" dirty="0" smtClean="0">
                <a:solidFill>
                  <a:prstClr val="white"/>
                </a:solidFill>
                <a:latin typeface="Calibri"/>
                <a:cs typeface="+mn-cs"/>
              </a:rPr>
              <a:t>What is another way to display your data?  Explain your reasoning.</a:t>
            </a:r>
            <a:endParaRPr lang="en-US" sz="3200" dirty="0">
              <a:solidFill>
                <a:prstClr val="white"/>
              </a:solidFill>
              <a:latin typeface="Calibri"/>
              <a:cs typeface="+mn-cs"/>
            </a:endParaRPr>
          </a:p>
          <a:p>
            <a:endParaRPr lang="en-US" dirty="0"/>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DA561B66-0A2C-4BD8-8335-C39A7CBDE791}" type="slidenum">
              <a:rPr lang="en-US" altLang="en-US" smtClean="0"/>
              <a:pPr>
                <a:defRPr/>
              </a:pPr>
              <a:t>35</a:t>
            </a:fld>
            <a:endParaRPr lang="en-US" altLang="en-US"/>
          </a:p>
        </p:txBody>
      </p:sp>
    </p:spTree>
    <p:extLst>
      <p:ext uri="{BB962C8B-B14F-4D97-AF65-F5344CB8AC3E}">
        <p14:creationId xmlns:p14="http://schemas.microsoft.com/office/powerpoint/2010/main" val="3004163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96EC3CC6-8189-4BDD-AC97-99D63C16E3B7}" type="slidenum">
              <a:rPr lang="en-US" altLang="en-US" sz="1200">
                <a:solidFill>
                  <a:schemeClr val="bg1"/>
                </a:solidFill>
                <a:latin typeface="Calibri" panose="020F0502020204030204" pitchFamily="34" charset="0"/>
              </a:rPr>
              <a:pPr>
                <a:spcBef>
                  <a:spcPct val="0"/>
                </a:spcBef>
                <a:buFontTx/>
                <a:buNone/>
              </a:pPr>
              <a:t>36</a:t>
            </a:fld>
            <a:endParaRPr lang="en-US" altLang="en-US" sz="1200">
              <a:solidFill>
                <a:schemeClr val="bg1"/>
              </a:solidFill>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9227556"/>
              </p:ext>
            </p:extLst>
          </p:nvPr>
        </p:nvGraphicFramePr>
        <p:xfrm>
          <a:off x="800100" y="261300"/>
          <a:ext cx="11049000" cy="6405250"/>
        </p:xfrm>
        <a:graphic>
          <a:graphicData uri="http://schemas.openxmlformats.org/drawingml/2006/table">
            <a:tbl>
              <a:tblPr firstRow="1" bandRow="1">
                <a:tableStyleId>{5C22544A-7EE6-4342-B048-85BDC9FD1C3A}</a:tableStyleId>
              </a:tblPr>
              <a:tblGrid>
                <a:gridCol w="11049000"/>
              </a:tblGrid>
              <a:tr h="640525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u="none" baseline="0" dirty="0" smtClean="0">
                          <a:latin typeface="+mj-lt"/>
                        </a:rPr>
                        <a:t>                                             </a:t>
                      </a:r>
                      <a:r>
                        <a:rPr lang="en-US" sz="2000" u="none" baseline="0" dirty="0" smtClean="0">
                          <a:latin typeface="+mj-lt"/>
                        </a:rPr>
                        <a:t>                                 </a:t>
                      </a:r>
                      <a:r>
                        <a:rPr lang="en-US" sz="2800" u="none" baseline="0" dirty="0" smtClean="0">
                          <a:solidFill>
                            <a:srgbClr val="FFFF00"/>
                          </a:solidFill>
                          <a:latin typeface="+mj-lt"/>
                        </a:rPr>
                        <a:t>Thursday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smtClean="0"/>
                        <a:t>Dwight </a:t>
                      </a:r>
                      <a:r>
                        <a:rPr lang="en-US" sz="2400" b="0" dirty="0" smtClean="0"/>
                        <a:t>and Samantha</a:t>
                      </a:r>
                      <a:r>
                        <a:rPr lang="en-US" sz="2400" b="0" baseline="0" dirty="0" smtClean="0"/>
                        <a:t> are building brick towers as shown.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baseline="0" dirty="0" smtClean="0"/>
                        <a:t>The shaded parts show the number of bricks Dwight and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baseline="0" dirty="0" smtClean="0"/>
                        <a:t>Samantha each painted.                                           </a:t>
                      </a:r>
                      <a:r>
                        <a:rPr lang="en-US" sz="2400" b="0" baseline="0" dirty="0" smtClean="0"/>
                        <a:t>                  </a:t>
                      </a:r>
                      <a:r>
                        <a:rPr lang="en-US" sz="2000" b="1" baseline="0" dirty="0" smtClean="0"/>
                        <a:t>Dwight      </a:t>
                      </a:r>
                      <a:r>
                        <a:rPr lang="en-US" sz="2000" b="1" baseline="0" dirty="0" smtClean="0"/>
                        <a:t>Samantha  </a:t>
                      </a:r>
                      <a:endParaRPr lang="en-US" sz="24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smtClean="0"/>
                        <a:t> </a:t>
                      </a:r>
                    </a:p>
                    <a:p>
                      <a:r>
                        <a:rPr lang="en-US" sz="2400" i="0" u="sng" dirty="0" smtClean="0"/>
                        <a:t>Part A</a:t>
                      </a:r>
                    </a:p>
                    <a:p>
                      <a:r>
                        <a:rPr lang="en-US" sz="2400" b="0" dirty="0" smtClean="0"/>
                        <a:t>Write a fraction to show the part of the tower </a:t>
                      </a:r>
                    </a:p>
                    <a:p>
                      <a:r>
                        <a:rPr lang="en-US" sz="2400" b="0" dirty="0" smtClean="0"/>
                        <a:t>Dwight has painted.  Write a fraction to show the </a:t>
                      </a:r>
                    </a:p>
                    <a:p>
                      <a:r>
                        <a:rPr lang="en-US" sz="2400" b="0" dirty="0" smtClean="0"/>
                        <a:t>part of the tower Samantha has painted.</a:t>
                      </a:r>
                    </a:p>
                    <a:p>
                      <a:endParaRPr lang="en-US" sz="2400" b="1" u="sng" dirty="0" smtClean="0"/>
                    </a:p>
                    <a:p>
                      <a:r>
                        <a:rPr lang="en-US" sz="2400" b="1" u="sng" dirty="0" smtClean="0"/>
                        <a:t>Part B</a:t>
                      </a:r>
                    </a:p>
                    <a:p>
                      <a:r>
                        <a:rPr lang="en-US" sz="2400" b="0" dirty="0" smtClean="0"/>
                        <a:t>Compare</a:t>
                      </a:r>
                      <a:r>
                        <a:rPr lang="en-US" sz="2400" b="0" baseline="0" dirty="0" smtClean="0"/>
                        <a:t> </a:t>
                      </a:r>
                      <a:r>
                        <a:rPr lang="en-US" sz="2400" b="0" baseline="0" dirty="0" smtClean="0"/>
                        <a:t>the two fractions using the </a:t>
                      </a:r>
                    </a:p>
                    <a:p>
                      <a:r>
                        <a:rPr lang="en-US" sz="2400" b="0" baseline="0" dirty="0" smtClean="0"/>
                        <a:t>symbols &gt;, =, or &lt;.</a:t>
                      </a:r>
                      <a:endParaRPr lang="en-US" sz="2400" b="0" dirty="0" smtClean="0"/>
                    </a:p>
                    <a:p>
                      <a:endParaRPr lang="en-US" sz="2400" b="0" dirty="0" smtClean="0"/>
                    </a:p>
                    <a:p>
                      <a:r>
                        <a:rPr lang="en-US" sz="2400" u="sng" dirty="0" smtClean="0"/>
                        <a:t>Part </a:t>
                      </a:r>
                      <a:r>
                        <a:rPr lang="en-US" sz="2400" u="sng" dirty="0" smtClean="0"/>
                        <a:t>B</a:t>
                      </a:r>
                    </a:p>
                    <a:p>
                      <a:r>
                        <a:rPr lang="en-US" sz="2400" b="0" dirty="0" smtClean="0"/>
                        <a:t>Each brick weighs</a:t>
                      </a:r>
                      <a:r>
                        <a:rPr lang="en-US" sz="2400" b="0" baseline="0" dirty="0" smtClean="0"/>
                        <a:t> 6 pounds.  What is the total weight of each tower.  How can you prove your thinking?</a:t>
                      </a:r>
                      <a:endParaRPr lang="en-US" sz="2400" b="0" dirty="0" smtClean="0"/>
                    </a:p>
                  </a:txBody>
                  <a:tcPr marT="45725" marB="45725"/>
                </a:tc>
              </a:tr>
            </a:tbl>
          </a:graphicData>
        </a:graphic>
      </p:graphicFrame>
      <p:sp>
        <p:nvSpPr>
          <p:cNvPr id="9" name="Rectangle 8"/>
          <p:cNvSpPr/>
          <p:nvPr/>
        </p:nvSpPr>
        <p:spPr>
          <a:xfrm>
            <a:off x="8245475" y="2743200"/>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Rectangle 9"/>
          <p:cNvSpPr/>
          <p:nvPr/>
        </p:nvSpPr>
        <p:spPr>
          <a:xfrm>
            <a:off x="8237538" y="2133600"/>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1" name="Rectangle 10"/>
          <p:cNvSpPr/>
          <p:nvPr/>
        </p:nvSpPr>
        <p:spPr>
          <a:xfrm>
            <a:off x="9410700" y="2420938"/>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2" name="Rectangle 11"/>
          <p:cNvSpPr/>
          <p:nvPr/>
        </p:nvSpPr>
        <p:spPr>
          <a:xfrm>
            <a:off x="8237538" y="2438400"/>
            <a:ext cx="6477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Rectangle 12"/>
          <p:cNvSpPr/>
          <p:nvPr/>
        </p:nvSpPr>
        <p:spPr>
          <a:xfrm>
            <a:off x="9410700" y="2725738"/>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 name="Rectangle 13"/>
          <p:cNvSpPr/>
          <p:nvPr/>
        </p:nvSpPr>
        <p:spPr>
          <a:xfrm>
            <a:off x="9410700" y="3022600"/>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5" name="Rectangle 14"/>
          <p:cNvSpPr/>
          <p:nvPr/>
        </p:nvSpPr>
        <p:spPr>
          <a:xfrm>
            <a:off x="8245475" y="3035300"/>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 name="Rectangle 15"/>
          <p:cNvSpPr/>
          <p:nvPr/>
        </p:nvSpPr>
        <p:spPr>
          <a:xfrm>
            <a:off x="9410700" y="394017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Rectangle 16"/>
          <p:cNvSpPr/>
          <p:nvPr/>
        </p:nvSpPr>
        <p:spPr>
          <a:xfrm>
            <a:off x="9410700" y="361632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8" name="Rectangle 17"/>
          <p:cNvSpPr/>
          <p:nvPr/>
        </p:nvSpPr>
        <p:spPr>
          <a:xfrm>
            <a:off x="9402763" y="331152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9" name="Rectangle 18"/>
          <p:cNvSpPr/>
          <p:nvPr/>
        </p:nvSpPr>
        <p:spPr>
          <a:xfrm>
            <a:off x="8245475" y="3632200"/>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0" name="Rectangle 19"/>
          <p:cNvSpPr/>
          <p:nvPr/>
        </p:nvSpPr>
        <p:spPr>
          <a:xfrm>
            <a:off x="8245475" y="334327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1" name="Rectangle 20"/>
          <p:cNvSpPr/>
          <p:nvPr/>
        </p:nvSpPr>
        <p:spPr>
          <a:xfrm>
            <a:off x="8245475" y="3940175"/>
            <a:ext cx="647700" cy="3048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3" name="Rectangle 22"/>
          <p:cNvSpPr/>
          <p:nvPr/>
        </p:nvSpPr>
        <p:spPr>
          <a:xfrm>
            <a:off x="9402763" y="2133600"/>
            <a:ext cx="647700" cy="304800"/>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extLst>
      <p:ext uri="{BB962C8B-B14F-4D97-AF65-F5344CB8AC3E}">
        <p14:creationId xmlns:p14="http://schemas.microsoft.com/office/powerpoint/2010/main" val="391155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1981200" y="0"/>
            <a:ext cx="8229600" cy="1143000"/>
          </a:xfrm>
        </p:spPr>
        <p:txBody>
          <a:bodyPr/>
          <a:lstStyle/>
          <a:p>
            <a:pPr eaLnBrk="1" hangingPunct="1"/>
            <a:r>
              <a:rPr altLang="en-US" smtClean="0">
                <a:cs typeface="Arial" panose="020B0604020202020204" pitchFamily="34" charset="0"/>
              </a:rPr>
              <a:t>Math Corner-Wednesday</a:t>
            </a:r>
          </a:p>
        </p:txBody>
      </p:sp>
      <p:sp>
        <p:nvSpPr>
          <p:cNvPr id="18435" name="Rectangle 3"/>
          <p:cNvSpPr>
            <a:spLocks noGrp="1"/>
          </p:cNvSpPr>
          <p:nvPr>
            <p:ph type="body" idx="4294967295"/>
          </p:nvPr>
        </p:nvSpPr>
        <p:spPr>
          <a:xfrm>
            <a:off x="1752600" y="914401"/>
            <a:ext cx="7086600" cy="4525963"/>
          </a:xfrm>
        </p:spPr>
        <p:txBody>
          <a:bodyPr/>
          <a:lstStyle/>
          <a:p>
            <a:pPr eaLnBrk="1" hangingPunct="1">
              <a:buFont typeface="Arial" charset="0"/>
              <a:buNone/>
              <a:defRPr/>
            </a:pPr>
            <a:r>
              <a:rPr lang="en-US" sz="2400" dirty="0">
                <a:solidFill>
                  <a:schemeClr val="bg1"/>
                </a:solidFill>
                <a:latin typeface="Albertus Medium" pitchFamily="34" charset="0"/>
              </a:rPr>
              <a:t>Solve with pictures, words, and </a:t>
            </a:r>
            <a:r>
              <a:rPr lang="en-US" sz="2400" b="1" u="sng" dirty="0">
                <a:solidFill>
                  <a:schemeClr val="bg1"/>
                </a:solidFill>
                <a:latin typeface="Albertus Medium" pitchFamily="34" charset="0"/>
              </a:rPr>
              <a:t>number</a:t>
            </a:r>
          </a:p>
          <a:p>
            <a:pPr eaLnBrk="1" hangingPunct="1">
              <a:buFont typeface="Arial" charset="0"/>
              <a:buNone/>
              <a:defRPr/>
            </a:pPr>
            <a:r>
              <a:rPr lang="en-US" sz="2400" b="1" u="sng" dirty="0">
                <a:solidFill>
                  <a:schemeClr val="bg1"/>
                </a:solidFill>
                <a:latin typeface="Albertus Medium" pitchFamily="34" charset="0"/>
              </a:rPr>
              <a:t>sentences</a:t>
            </a:r>
            <a:r>
              <a:rPr lang="en-US" sz="2400" dirty="0">
                <a:solidFill>
                  <a:schemeClr val="bg1"/>
                </a:solidFill>
                <a:latin typeface="Albertus Medium" pitchFamily="34" charset="0"/>
              </a:rPr>
              <a:t>.  Corey ordered this pizza from</a:t>
            </a:r>
          </a:p>
          <a:p>
            <a:pPr eaLnBrk="1" hangingPunct="1">
              <a:buFont typeface="Arial" charset="0"/>
              <a:buNone/>
              <a:defRPr/>
            </a:pPr>
            <a:r>
              <a:rPr lang="en-US" sz="2400" dirty="0">
                <a:solidFill>
                  <a:schemeClr val="bg1"/>
                </a:solidFill>
                <a:latin typeface="Albertus Medium" pitchFamily="34" charset="0"/>
              </a:rPr>
              <a:t>Papa John’s.  She ate a slice, her brother ate</a:t>
            </a:r>
          </a:p>
          <a:p>
            <a:pPr eaLnBrk="1" hangingPunct="1">
              <a:buFont typeface="Arial" charset="0"/>
              <a:buNone/>
              <a:defRPr/>
            </a:pPr>
            <a:r>
              <a:rPr lang="en-US" sz="2400" dirty="0">
                <a:solidFill>
                  <a:schemeClr val="bg1"/>
                </a:solidFill>
                <a:latin typeface="Albertus Medium" pitchFamily="34" charset="0"/>
              </a:rPr>
              <a:t>two slices, and their Dad ate two slice.  </a:t>
            </a:r>
          </a:p>
          <a:p>
            <a:pPr marL="742950" indent="-742950" eaLnBrk="1" hangingPunct="1">
              <a:buFont typeface="Arial" charset="0"/>
              <a:buAutoNum type="arabicPeriod"/>
              <a:defRPr/>
            </a:pPr>
            <a:r>
              <a:rPr lang="en-US" sz="2400" dirty="0">
                <a:solidFill>
                  <a:schemeClr val="bg1"/>
                </a:solidFill>
                <a:latin typeface="Albertus Medium" pitchFamily="34" charset="0"/>
              </a:rPr>
              <a:t>What fraction tells how much pizza is left?</a:t>
            </a:r>
          </a:p>
          <a:p>
            <a:pPr marL="742950" indent="-742950" eaLnBrk="1" hangingPunct="1">
              <a:buFont typeface="Arial" charset="0"/>
              <a:buAutoNum type="arabicPeriod"/>
              <a:defRPr/>
            </a:pPr>
            <a:r>
              <a:rPr lang="en-US" sz="2400" dirty="0">
                <a:solidFill>
                  <a:schemeClr val="bg1"/>
                </a:solidFill>
                <a:latin typeface="Albertus Medium" pitchFamily="34" charset="0"/>
              </a:rPr>
              <a:t>What fraction tells how much pizza was eaten?</a:t>
            </a:r>
          </a:p>
          <a:p>
            <a:pPr marL="742950" indent="-742950" eaLnBrk="1" hangingPunct="1">
              <a:buFont typeface="Arial" charset="0"/>
              <a:buAutoNum type="arabicPeriod"/>
              <a:defRPr/>
            </a:pPr>
            <a:endParaRPr lang="en-US" sz="1200" dirty="0">
              <a:solidFill>
                <a:schemeClr val="bg1"/>
              </a:solidFill>
              <a:latin typeface="Albertus Medium" pitchFamily="34" charset="0"/>
            </a:endParaRPr>
          </a:p>
          <a:p>
            <a:pPr marL="0" indent="0" algn="ctr" eaLnBrk="1" hangingPunct="1">
              <a:buNone/>
              <a:defRPr/>
            </a:pPr>
            <a:endParaRPr lang="en-US" sz="500" dirty="0">
              <a:solidFill>
                <a:schemeClr val="bg1"/>
              </a:solidFill>
              <a:latin typeface="Albertus Medium" pitchFamily="34" charset="0"/>
            </a:endParaRPr>
          </a:p>
          <a:p>
            <a:pPr marL="0" indent="0" algn="ctr" eaLnBrk="1" hangingPunct="1">
              <a:buNone/>
              <a:defRPr/>
            </a:pPr>
            <a:r>
              <a:rPr lang="en-US" sz="2400" dirty="0">
                <a:solidFill>
                  <a:schemeClr val="bg1"/>
                </a:solidFill>
                <a:latin typeface="Albertus Medium" pitchFamily="34" charset="0"/>
              </a:rPr>
              <a:t>Review…</a:t>
            </a:r>
          </a:p>
          <a:p>
            <a:pPr marL="0" indent="0" algn="ctr" eaLnBrk="1" hangingPunct="1">
              <a:buNone/>
              <a:defRPr/>
            </a:pPr>
            <a:r>
              <a:rPr lang="en-US" sz="2400" dirty="0">
                <a:solidFill>
                  <a:schemeClr val="bg1"/>
                </a:solidFill>
                <a:latin typeface="Albertus Medium" pitchFamily="34" charset="0"/>
              </a:rPr>
              <a:t>Lois bought a plane ticket for $757.  Will bought a place ticket for $473.  </a:t>
            </a:r>
          </a:p>
          <a:p>
            <a:pPr marL="514350" indent="-514350" algn="ctr" eaLnBrk="1" hangingPunct="1">
              <a:buFont typeface="Arial" charset="0"/>
              <a:buAutoNum type="arabicPeriod"/>
              <a:defRPr/>
            </a:pPr>
            <a:r>
              <a:rPr lang="en-US" sz="2400" dirty="0">
                <a:solidFill>
                  <a:schemeClr val="bg1"/>
                </a:solidFill>
                <a:latin typeface="Albertus Medium" pitchFamily="34" charset="0"/>
              </a:rPr>
              <a:t>How much did they spend altogether?</a:t>
            </a:r>
          </a:p>
          <a:p>
            <a:pPr marL="514350" indent="-514350" algn="ctr" eaLnBrk="1" hangingPunct="1">
              <a:buFont typeface="Arial" charset="0"/>
              <a:buAutoNum type="arabicPeriod"/>
              <a:defRPr/>
            </a:pPr>
            <a:r>
              <a:rPr lang="en-US" sz="2400" dirty="0">
                <a:solidFill>
                  <a:schemeClr val="bg1"/>
                </a:solidFill>
                <a:latin typeface="Albertus Medium" pitchFamily="34" charset="0"/>
              </a:rPr>
              <a:t>How much more did Lois spend than Will?</a:t>
            </a:r>
          </a:p>
          <a:p>
            <a:pPr marL="0" indent="0" algn="ctr" eaLnBrk="1" hangingPunct="1">
              <a:buNone/>
              <a:defRPr/>
            </a:pPr>
            <a:endParaRPr lang="en-US" sz="2800" dirty="0">
              <a:solidFill>
                <a:schemeClr val="bg1"/>
              </a:solidFill>
            </a:endParaRPr>
          </a:p>
          <a:p>
            <a:pPr eaLnBrk="1" hangingPunct="1">
              <a:buFont typeface="Arial" charset="0"/>
              <a:buNone/>
              <a:defRPr/>
            </a:pPr>
            <a:endParaRPr lang="en-US" dirty="0" smtClean="0">
              <a:solidFill>
                <a:schemeClr val="bg2"/>
              </a:solidFill>
              <a:latin typeface="Comic Sans MS" pitchFamily="66" charset="0"/>
            </a:endParaRP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7114" y="936626"/>
            <a:ext cx="20208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268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p:txBody>
          <a:bodyPr/>
          <a:lstStyle/>
          <a:p>
            <a:pPr eaLnBrk="1" hangingPunct="1"/>
            <a:r>
              <a:rPr altLang="en-US" smtClean="0">
                <a:cs typeface="Arial" panose="020B0604020202020204" pitchFamily="34" charset="0"/>
              </a:rPr>
              <a:t>Math Corner-Thursday</a:t>
            </a:r>
          </a:p>
        </p:txBody>
      </p:sp>
      <p:sp>
        <p:nvSpPr>
          <p:cNvPr id="8195" name="Rectangle 3"/>
          <p:cNvSpPr>
            <a:spLocks noGrp="1"/>
          </p:cNvSpPr>
          <p:nvPr>
            <p:ph type="body" idx="4294967295"/>
          </p:nvPr>
        </p:nvSpPr>
        <p:spPr>
          <a:xfrm>
            <a:off x="2057400" y="1143001"/>
            <a:ext cx="8229600" cy="4525963"/>
          </a:xfrm>
        </p:spPr>
        <p:txBody>
          <a:bodyPr/>
          <a:lstStyle/>
          <a:p>
            <a:pPr eaLnBrk="1" hangingPunct="1">
              <a:buFont typeface="Arial" panose="020B0604020202020204" pitchFamily="34" charset="0"/>
              <a:buNone/>
            </a:pPr>
            <a:r>
              <a:rPr lang="en-US" altLang="en-US" smtClean="0">
                <a:latin typeface="Comic Sans MS" panose="030F0702030302020204" pitchFamily="66" charset="0"/>
                <a:cs typeface="Arial" panose="020B0604020202020204" pitchFamily="34" charset="0"/>
              </a:rPr>
              <a:t>	</a:t>
            </a:r>
            <a:r>
              <a:rPr lang="en-US" altLang="en-US" sz="2800">
                <a:latin typeface="Comic Sans MS" panose="030F0702030302020204" pitchFamily="66" charset="0"/>
                <a:cs typeface="Arial" panose="020B0604020202020204" pitchFamily="34" charset="0"/>
              </a:rPr>
              <a:t>Don wants to eat ONE HALF of a candy bar.  Callie wants to eat an equivalent amount, but she wants to cut it into fractional parts in a different way.  How can she do this?</a:t>
            </a:r>
          </a:p>
          <a:p>
            <a:pPr eaLnBrk="1" hangingPunct="1">
              <a:buFont typeface="Arial" panose="020B0604020202020204" pitchFamily="34" charset="0"/>
              <a:buNone/>
            </a:pPr>
            <a:endParaRPr lang="en-US" altLang="en-US" sz="3200">
              <a:latin typeface="Comic Sans MS" panose="030F0702030302020204" pitchFamily="66" charset="0"/>
              <a:cs typeface="Arial" panose="020B0604020202020204" pitchFamily="34" charset="0"/>
            </a:endParaRPr>
          </a:p>
          <a:p>
            <a:pPr algn="ctr" eaLnBrk="1" hangingPunct="1">
              <a:buFont typeface="Arial" panose="020B0604020202020204" pitchFamily="34" charset="0"/>
              <a:buNone/>
            </a:pPr>
            <a:r>
              <a:rPr lang="en-US" altLang="en-US" sz="2400" b="1" u="sng">
                <a:solidFill>
                  <a:schemeClr val="bg2"/>
                </a:solidFill>
                <a:latin typeface="Comic Sans MS" panose="030F0702030302020204" pitchFamily="66" charset="0"/>
                <a:cs typeface="Arial" panose="020B0604020202020204" pitchFamily="34" charset="0"/>
              </a:rPr>
              <a:t>Number Talk…</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Solve mentally using place value.</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116 + 29</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39 + 127</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114 + 118</a:t>
            </a:r>
          </a:p>
          <a:p>
            <a:pPr algn="ctr" eaLnBrk="1" hangingPunct="1">
              <a:buFont typeface="Arial" panose="020B0604020202020204" pitchFamily="34" charset="0"/>
              <a:buNone/>
            </a:pPr>
            <a:r>
              <a:rPr lang="en-US" altLang="en-US" sz="2400">
                <a:solidFill>
                  <a:schemeClr val="bg2"/>
                </a:solidFill>
                <a:latin typeface="Comic Sans MS" panose="030F0702030302020204" pitchFamily="66" charset="0"/>
                <a:cs typeface="Arial" panose="020B0604020202020204" pitchFamily="34" charset="0"/>
              </a:rPr>
              <a:t>46 + 118</a:t>
            </a:r>
          </a:p>
          <a:p>
            <a:pPr eaLnBrk="1" hangingPunct="1">
              <a:buFont typeface="Arial" panose="020B0604020202020204" pitchFamily="34" charset="0"/>
              <a:buNone/>
            </a:pPr>
            <a:endParaRPr lang="en-US" altLang="en-US" sz="320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755798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1981200" y="76200"/>
            <a:ext cx="8229600" cy="1143000"/>
          </a:xfrm>
        </p:spPr>
        <p:txBody>
          <a:bodyPr/>
          <a:lstStyle/>
          <a:p>
            <a:pPr eaLnBrk="1" hangingPunct="1"/>
            <a:r>
              <a:rPr altLang="en-US" smtClean="0">
                <a:cs typeface="Arial" panose="020B0604020202020204" pitchFamily="34" charset="0"/>
              </a:rPr>
              <a:t>Math Corner-Friday</a:t>
            </a:r>
          </a:p>
        </p:txBody>
      </p:sp>
      <p:sp>
        <p:nvSpPr>
          <p:cNvPr id="8195" name="Rectangle 3"/>
          <p:cNvSpPr>
            <a:spLocks noGrp="1"/>
          </p:cNvSpPr>
          <p:nvPr>
            <p:ph type="body" idx="4294967295"/>
          </p:nvPr>
        </p:nvSpPr>
        <p:spPr>
          <a:xfrm>
            <a:off x="1905000" y="990601"/>
            <a:ext cx="8229600" cy="4525963"/>
          </a:xfrm>
        </p:spPr>
        <p:txBody>
          <a:bodyPr/>
          <a:lstStyle/>
          <a:p>
            <a:pPr algn="ctr" eaLnBrk="1" hangingPunct="1">
              <a:buFont typeface="Arial" charset="0"/>
              <a:buNone/>
              <a:defRPr/>
            </a:pPr>
            <a:r>
              <a:rPr lang="en-US" altLang="en-US" sz="2800" dirty="0">
                <a:latin typeface="Comic Sans MS" pitchFamily="66" charset="0"/>
              </a:rPr>
              <a:t>The fraction is two fourths.  Can you show this fraction…</a:t>
            </a:r>
          </a:p>
          <a:p>
            <a:pPr marL="514350" indent="-514350" algn="ctr" eaLnBrk="1" hangingPunct="1">
              <a:buFont typeface="Arial" charset="0"/>
              <a:buAutoNum type="arabicPeriod"/>
              <a:defRPr/>
            </a:pPr>
            <a:r>
              <a:rPr lang="en-US" altLang="en-US" sz="2800" dirty="0">
                <a:latin typeface="Comic Sans MS" pitchFamily="66" charset="0"/>
              </a:rPr>
              <a:t>As part of a set </a:t>
            </a:r>
          </a:p>
          <a:p>
            <a:pPr marL="514350" indent="-514350" algn="ctr" eaLnBrk="1" hangingPunct="1">
              <a:buFont typeface="Arial" charset="0"/>
              <a:buAutoNum type="arabicPeriod"/>
              <a:defRPr/>
            </a:pPr>
            <a:r>
              <a:rPr lang="en-US" altLang="en-US" sz="2800" dirty="0">
                <a:latin typeface="Comic Sans MS" pitchFamily="66" charset="0"/>
              </a:rPr>
              <a:t>As part of a whole</a:t>
            </a:r>
          </a:p>
          <a:p>
            <a:pPr marL="514350" indent="-514350" algn="ctr" eaLnBrk="1" hangingPunct="1">
              <a:buFont typeface="Arial" charset="0"/>
              <a:buAutoNum type="arabicPeriod"/>
              <a:defRPr/>
            </a:pPr>
            <a:r>
              <a:rPr lang="en-US" altLang="en-US" sz="2800" dirty="0">
                <a:latin typeface="Comic Sans MS" pitchFamily="66" charset="0"/>
              </a:rPr>
              <a:t>On a number line</a:t>
            </a:r>
          </a:p>
          <a:p>
            <a:pPr marL="514350" indent="-514350" algn="ctr" eaLnBrk="1" hangingPunct="1">
              <a:buFont typeface="Arial" charset="0"/>
              <a:buAutoNum type="arabicPeriod"/>
              <a:defRPr/>
            </a:pPr>
            <a:r>
              <a:rPr lang="en-US" altLang="en-US" sz="2800" dirty="0">
                <a:latin typeface="Comic Sans MS" pitchFamily="66" charset="0"/>
              </a:rPr>
              <a:t>As an equivalent fraction</a:t>
            </a:r>
          </a:p>
          <a:p>
            <a:pPr algn="ctr" eaLnBrk="1" hangingPunct="1">
              <a:buFont typeface="Arial" charset="0"/>
              <a:buNone/>
              <a:defRPr/>
            </a:pPr>
            <a:endParaRPr lang="en-US" altLang="en-US" sz="2800" dirty="0">
              <a:latin typeface="Comic Sans MS" pitchFamily="66" charset="0"/>
            </a:endParaRPr>
          </a:p>
          <a:p>
            <a:pPr algn="ctr" eaLnBrk="1" hangingPunct="1">
              <a:buFont typeface="Arial" charset="0"/>
              <a:buNone/>
              <a:defRPr/>
            </a:pPr>
            <a:r>
              <a:rPr lang="en-US" altLang="en-US" sz="2000" dirty="0">
                <a:latin typeface="Comic Sans MS" pitchFamily="66" charset="0"/>
              </a:rPr>
              <a:t>Review…</a:t>
            </a:r>
          </a:p>
          <a:p>
            <a:pPr algn="ctr" eaLnBrk="1" hangingPunct="1">
              <a:buFont typeface="Arial" charset="0"/>
              <a:buNone/>
              <a:defRPr/>
            </a:pPr>
            <a:r>
              <a:rPr lang="en-US" altLang="en-US" sz="2000" dirty="0">
                <a:latin typeface="Comic Sans MS" pitchFamily="66" charset="0"/>
              </a:rPr>
              <a:t>There are 12 students in the writing club.  Each student has a pen pal in another country.  This year, each student will write 7 letters to their pen pal.  How many letters will the writing club write to pen pals this year?  Explain how you found your answer</a:t>
            </a:r>
            <a:r>
              <a:rPr lang="en-US" altLang="en-US" sz="2800" dirty="0">
                <a:latin typeface="Comic Sans MS" pitchFamily="66" charset="0"/>
              </a:rPr>
              <a:t>.</a:t>
            </a:r>
          </a:p>
        </p:txBody>
      </p:sp>
      <p:pic>
        <p:nvPicPr>
          <p:cNvPr id="9220" name="Picture 24" descr="C:\Documents and Settings\christinafreeman\Local Settings\Temporary Internet Files\Content.IE5\FUL81D01\MC9004417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2004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88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2</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a:solidFill>
                <a:srgbClr val="EEECE1"/>
              </a:solidFill>
            </a:endParaRPr>
          </a:p>
        </p:txBody>
      </p:sp>
      <p:sp>
        <p:nvSpPr>
          <p:cNvPr id="5" name="Footer Placeholder 4"/>
          <p:cNvSpPr>
            <a:spLocks noGrp="1"/>
          </p:cNvSpPr>
          <p:nvPr>
            <p:ph type="ftr" sz="quarter" idx="11"/>
          </p:nvPr>
        </p:nvSpPr>
        <p:spPr/>
        <p:txBody>
          <a:bodyPr/>
          <a:lstStyle/>
          <a:p>
            <a:pPr>
              <a:defRPr/>
            </a:pPr>
            <a:endParaRPr lang="en-US">
              <a:solidFill>
                <a:srgbClr val="EEECE1"/>
              </a:solidFill>
            </a:endParaRPr>
          </a:p>
        </p:txBody>
      </p:sp>
      <p:sp>
        <p:nvSpPr>
          <p:cNvPr id="6" name="Slide Number Placeholder 5"/>
          <p:cNvSpPr>
            <a:spLocks noGrp="1"/>
          </p:cNvSpPr>
          <p:nvPr>
            <p:ph type="sldNum" sz="quarter" idx="12"/>
          </p:nvPr>
        </p:nvSpPr>
        <p:spPr/>
        <p:txBody>
          <a:bodyPr/>
          <a:lstStyle/>
          <a:p>
            <a:pPr>
              <a:defRPr/>
            </a:pPr>
            <a:fld id="{0E373825-E43C-447C-B0A8-A4ACDA07F22A}" type="slidenum">
              <a:rPr lang="en-US" altLang="en-US" smtClean="0">
                <a:solidFill>
                  <a:srgbClr val="EEECE1"/>
                </a:solidFill>
              </a:rPr>
              <a:pPr>
                <a:defRPr/>
              </a:pPr>
              <a:t>7</a:t>
            </a:fld>
            <a:endParaRPr lang="en-US" altLang="en-US">
              <a:solidFill>
                <a:srgbClr val="EEECE1"/>
              </a:solidFill>
            </a:endParaRPr>
          </a:p>
        </p:txBody>
      </p:sp>
    </p:spTree>
    <p:extLst>
      <p:ext uri="{BB962C8B-B14F-4D97-AF65-F5344CB8AC3E}">
        <p14:creationId xmlns:p14="http://schemas.microsoft.com/office/powerpoint/2010/main" val="110222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81963414"/>
              </p:ext>
            </p:extLst>
          </p:nvPr>
        </p:nvGraphicFramePr>
        <p:xfrm>
          <a:off x="584200" y="165100"/>
          <a:ext cx="11023600" cy="6568450"/>
        </p:xfrm>
        <a:graphic>
          <a:graphicData uri="http://schemas.openxmlformats.org/drawingml/2006/table">
            <a:tbl>
              <a:tblPr firstRow="1" bandRow="1">
                <a:tableStyleId>{5C22544A-7EE6-4342-B048-85BDC9FD1C3A}</a:tableStyleId>
              </a:tblPr>
              <a:tblGrid>
                <a:gridCol w="11023600"/>
              </a:tblGrid>
              <a:tr h="5930910">
                <a:tc>
                  <a:txBody>
                    <a:bodyPr/>
                    <a:lstStyle/>
                    <a:p>
                      <a:pPr marL="0" indent="0" algn="ctr">
                        <a:buFont typeface="Arial" panose="020B0604020202020204" pitchFamily="34" charset="0"/>
                        <a:buNone/>
                      </a:pPr>
                      <a:r>
                        <a:rPr lang="en-US" sz="2000" u="none" baseline="0" dirty="0" smtClean="0">
                          <a:solidFill>
                            <a:srgbClr val="FFFF00"/>
                          </a:solidFill>
                          <a:latin typeface="+mj-lt"/>
                        </a:rPr>
                        <a:t>Monday</a:t>
                      </a:r>
                      <a:endParaRPr lang="en-US" sz="2000" u="none" baseline="0" dirty="0" smtClean="0">
                        <a:solidFill>
                          <a:srgbClr val="FFFF00"/>
                        </a:solidFill>
                        <a:latin typeface="+mj-lt"/>
                      </a:endParaRPr>
                    </a:p>
                    <a:p>
                      <a:pPr marL="0" indent="0" algn="l">
                        <a:buFont typeface="Arial" panose="020B0604020202020204" pitchFamily="34" charset="0"/>
                        <a:buNone/>
                      </a:pPr>
                      <a:r>
                        <a:rPr lang="en-US" sz="2400" b="0" u="none" baseline="0" dirty="0" smtClean="0">
                          <a:latin typeface="+mj-lt"/>
                        </a:rPr>
                        <a:t>Cory and Allison have the same size poster board to use for a project.  They each divided their poster boards into equal parts as shown.</a:t>
                      </a:r>
                    </a:p>
                    <a:p>
                      <a:pPr marL="0" indent="0" algn="l">
                        <a:buFont typeface="Arial" panose="020B0604020202020204" pitchFamily="34" charset="0"/>
                        <a:buNone/>
                      </a:pPr>
                      <a:r>
                        <a:rPr lang="en-US" sz="2400" b="0" u="none" baseline="0" dirty="0" smtClean="0">
                          <a:latin typeface="+mj-lt"/>
                        </a:rPr>
                        <a:t>  </a:t>
                      </a:r>
                      <a:endParaRPr lang="en-US" sz="1000" b="0" u="none" baseline="0" dirty="0" smtClean="0">
                        <a:latin typeface="+mj-lt"/>
                      </a:endParaRPr>
                    </a:p>
                    <a:p>
                      <a:pPr marL="0" indent="0" algn="l">
                        <a:buFont typeface="Arial" panose="020B0604020202020204" pitchFamily="34" charset="0"/>
                        <a:buNone/>
                      </a:pPr>
                      <a:r>
                        <a:rPr lang="en-US" sz="2400" b="0" u="none" baseline="0" dirty="0" smtClean="0">
                          <a:latin typeface="+mj-lt"/>
                        </a:rPr>
                        <a:t>                   </a:t>
                      </a:r>
                      <a:r>
                        <a:rPr lang="en-US" sz="2400" b="0" u="none" baseline="0" dirty="0" smtClean="0">
                          <a:latin typeface="+mj-lt"/>
                        </a:rPr>
                        <a:t>        Cory’s </a:t>
                      </a:r>
                      <a:r>
                        <a:rPr lang="en-US" sz="2400" b="0" u="none" baseline="0" dirty="0" smtClean="0">
                          <a:latin typeface="+mj-lt"/>
                        </a:rPr>
                        <a:t>Poster Board                     </a:t>
                      </a:r>
                      <a:r>
                        <a:rPr lang="en-US" sz="2400" b="0" u="none" baseline="0" dirty="0" smtClean="0">
                          <a:latin typeface="+mj-lt"/>
                        </a:rPr>
                        <a:t>Allison’s </a:t>
                      </a:r>
                      <a:r>
                        <a:rPr lang="en-US" sz="2400" b="0" u="none" baseline="0" dirty="0" smtClean="0">
                          <a:latin typeface="+mj-lt"/>
                        </a:rPr>
                        <a:t>Poster Board</a:t>
                      </a: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endParaRPr lang="en-US" sz="2400" b="0" u="none" baseline="0" dirty="0" smtClean="0">
                        <a:latin typeface="+mj-lt"/>
                      </a:endParaRPr>
                    </a:p>
                    <a:p>
                      <a:pPr marL="0" indent="0" algn="l">
                        <a:buFont typeface="Arial" panose="020B0604020202020204" pitchFamily="34" charset="0"/>
                        <a:buNone/>
                      </a:pPr>
                      <a:r>
                        <a:rPr lang="en-US" sz="2400" b="1" u="sng" baseline="0" dirty="0" smtClean="0">
                          <a:latin typeface="+mj-lt"/>
                        </a:rPr>
                        <a:t>Part A</a:t>
                      </a:r>
                    </a:p>
                    <a:p>
                      <a:pPr marL="0" indent="0" algn="l">
                        <a:buFont typeface="Arial" panose="020B0604020202020204" pitchFamily="34" charset="0"/>
                        <a:buNone/>
                      </a:pPr>
                      <a:r>
                        <a:rPr lang="en-US" sz="2400" b="0" u="none" baseline="0" dirty="0" smtClean="0">
                          <a:latin typeface="+mj-lt"/>
                        </a:rPr>
                        <a:t>Write a fraction to represent the size of one part of Allison’s whole poster boar.  Explain how you got your fraction.</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B</a:t>
                      </a:r>
                    </a:p>
                    <a:p>
                      <a:pPr marL="0" indent="0" algn="l">
                        <a:buFont typeface="Arial" panose="020B0604020202020204" pitchFamily="34" charset="0"/>
                        <a:buNone/>
                      </a:pPr>
                      <a:r>
                        <a:rPr lang="en-US" sz="2400" b="0" u="none" baseline="0" dirty="0" smtClean="0">
                          <a:latin typeface="+mj-lt"/>
                        </a:rPr>
                        <a:t>Allison says that two parts of her poster are equal to one part of Cory’s poster.  Use what you know about equivalent fractions to explain or show if Allison is correct.</a:t>
                      </a:r>
                    </a:p>
                    <a:p>
                      <a:pPr marL="0" indent="0" algn="l">
                        <a:buFont typeface="Arial" panose="020B0604020202020204" pitchFamily="34" charset="0"/>
                        <a:buNone/>
                      </a:pPr>
                      <a:endParaRPr lang="en-US" sz="1050" b="0" u="none" baseline="0" dirty="0" smtClean="0">
                        <a:latin typeface="+mj-lt"/>
                      </a:endParaRPr>
                    </a:p>
                    <a:p>
                      <a:pPr marL="0" indent="0" algn="l">
                        <a:buFont typeface="Arial" panose="020B0604020202020204" pitchFamily="34" charset="0"/>
                        <a:buNone/>
                      </a:pPr>
                      <a:r>
                        <a:rPr lang="en-US" sz="2400" b="1" u="sng" baseline="0" dirty="0" smtClean="0">
                          <a:latin typeface="+mj-lt"/>
                        </a:rPr>
                        <a:t>Part C</a:t>
                      </a:r>
                    </a:p>
                    <a:p>
                      <a:pPr marL="0" indent="0" algn="l">
                        <a:buFont typeface="Arial" panose="020B0604020202020204" pitchFamily="34" charset="0"/>
                        <a:buNone/>
                      </a:pPr>
                      <a:r>
                        <a:rPr lang="en-US" sz="2400" b="0" u="none" baseline="0" dirty="0" smtClean="0">
                          <a:latin typeface="+mj-lt"/>
                        </a:rPr>
                        <a:t>Cory and Allison both colored 3 parts of their posters blue.  Cory says that they colored equal parts of their posters.  Is Cory’s statement correct?  Use what you know about comparing fractions to explain your answer.</a:t>
                      </a:r>
                      <a:endParaRPr lang="en-US" altLang="en-US" sz="2400" b="0" baseline="0" dirty="0" smtClean="0">
                        <a:latin typeface="+mj-lt"/>
                      </a:endParaRPr>
                    </a:p>
                  </a:txBody>
                  <a:tcPr marT="45725" marB="45725"/>
                </a:tc>
              </a:tr>
            </a:tbl>
          </a:graphicData>
        </a:graphic>
      </p:graphicFrame>
      <p:graphicFrame>
        <p:nvGraphicFramePr>
          <p:cNvPr id="3" name="Table 2"/>
          <p:cNvGraphicFramePr>
            <a:graphicFrameLocks noGrp="1"/>
          </p:cNvGraphicFramePr>
          <p:nvPr/>
        </p:nvGraphicFramePr>
        <p:xfrm>
          <a:off x="2819400" y="2133600"/>
          <a:ext cx="2514600" cy="685800"/>
        </p:xfrm>
        <a:graphic>
          <a:graphicData uri="http://schemas.openxmlformats.org/drawingml/2006/table">
            <a:tbl>
              <a:tblPr firstRow="1" bandRow="1">
                <a:tableStyleId>{16D9F66E-5EB9-4882-86FB-DCBF35E3C3E4}</a:tableStyleId>
              </a:tblPr>
              <a:tblGrid>
                <a:gridCol w="628650"/>
                <a:gridCol w="628650"/>
                <a:gridCol w="628650"/>
                <a:gridCol w="628650"/>
              </a:tblGrid>
              <a:tr h="6858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4" name="Table 3"/>
          <p:cNvGraphicFramePr>
            <a:graphicFrameLocks noGrp="1"/>
          </p:cNvGraphicFramePr>
          <p:nvPr/>
        </p:nvGraphicFramePr>
        <p:xfrm>
          <a:off x="6400800" y="2057400"/>
          <a:ext cx="2514600" cy="685800"/>
        </p:xfrm>
        <a:graphic>
          <a:graphicData uri="http://schemas.openxmlformats.org/drawingml/2006/table">
            <a:tbl>
              <a:tblPr firstRow="1" bandRow="1">
                <a:tableStyleId>{8A107856-5554-42FB-B03E-39F5DBC370BA}</a:tableStyleId>
              </a:tblPr>
              <a:tblGrid>
                <a:gridCol w="314325"/>
                <a:gridCol w="314325"/>
                <a:gridCol w="314325"/>
                <a:gridCol w="314325"/>
                <a:gridCol w="314325"/>
                <a:gridCol w="314325"/>
                <a:gridCol w="314325"/>
                <a:gridCol w="314325"/>
              </a:tblGrid>
              <a:tr h="6858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71480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a:t>
            </a:r>
            <a:endParaRPr lang="en-US" dirty="0"/>
          </a:p>
        </p:txBody>
      </p:sp>
      <p:pic>
        <p:nvPicPr>
          <p:cNvPr id="8" name="Content Placeholder 7"/>
          <p:cNvPicPr>
            <a:picLocks noGrp="1" noChangeAspect="1"/>
          </p:cNvPicPr>
          <p:nvPr>
            <p:ph idx="1"/>
          </p:nvPr>
        </p:nvPicPr>
        <p:blipFill>
          <a:blip r:embed="rId2"/>
          <a:stretch>
            <a:fillRect/>
          </a:stretch>
        </p:blipFill>
        <p:spPr>
          <a:xfrm>
            <a:off x="6857841" y="2090171"/>
            <a:ext cx="3657917" cy="1347333"/>
          </a:xfrm>
          <a:prstGeom prst="rect">
            <a:avLst/>
          </a:prstGeom>
        </p:spPr>
      </p:pic>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DA561B66-0A2C-4BD8-8335-C39A7CBDE791}" type="slidenum">
              <a:rPr lang="en-US" altLang="en-US" smtClean="0"/>
              <a:pPr>
                <a:defRPr/>
              </a:pPr>
              <a:t>9</a:t>
            </a:fld>
            <a:endParaRPr lang="en-US" altLang="en-US"/>
          </a:p>
        </p:txBody>
      </p:sp>
      <p:sp>
        <p:nvSpPr>
          <p:cNvPr id="7" name="Rectangle 6"/>
          <p:cNvSpPr/>
          <p:nvPr/>
        </p:nvSpPr>
        <p:spPr>
          <a:xfrm>
            <a:off x="711200" y="732196"/>
            <a:ext cx="10972800" cy="5201424"/>
          </a:xfrm>
          <a:prstGeom prst="rect">
            <a:avLst/>
          </a:prstGeom>
        </p:spPr>
        <p:txBody>
          <a:bodyPr wrap="square">
            <a:spAutoFit/>
          </a:bodyPr>
          <a:lstStyle/>
          <a:p>
            <a:pPr algn="ctr"/>
            <a:endParaRPr lang="en-US" altLang="en-US" sz="2400" b="1" u="sng" dirty="0">
              <a:solidFill>
                <a:schemeClr val="bg1"/>
              </a:solidFill>
            </a:endParaRPr>
          </a:p>
          <a:p>
            <a:r>
              <a:rPr lang="en-US" sz="2800" dirty="0">
                <a:solidFill>
                  <a:schemeClr val="bg1"/>
                </a:solidFill>
              </a:rPr>
              <a:t>Ms. Barr drew two circles on the board.  She split both circles into 6 equal parts.  Then she shaded in some pieces on each circle.</a:t>
            </a:r>
          </a:p>
          <a:p>
            <a:endParaRPr lang="en-US" sz="2800" dirty="0">
              <a:solidFill>
                <a:schemeClr val="bg1"/>
              </a:solidFill>
            </a:endParaRPr>
          </a:p>
          <a:p>
            <a:endParaRPr lang="en-US" sz="2800" dirty="0">
              <a:solidFill>
                <a:schemeClr val="bg1"/>
              </a:solidFill>
            </a:endParaRPr>
          </a:p>
          <a:p>
            <a:endParaRPr lang="en-US" sz="2800" dirty="0">
              <a:solidFill>
                <a:schemeClr val="bg1"/>
              </a:solidFill>
            </a:endParaRPr>
          </a:p>
          <a:p>
            <a:r>
              <a:rPr lang="en-US" sz="2800" b="1" u="sng" dirty="0">
                <a:solidFill>
                  <a:schemeClr val="bg1"/>
                </a:solidFill>
              </a:rPr>
              <a:t>Part A</a:t>
            </a:r>
          </a:p>
          <a:p>
            <a:r>
              <a:rPr lang="en-US" sz="2800" dirty="0">
                <a:solidFill>
                  <a:schemeClr val="bg1"/>
                </a:solidFill>
              </a:rPr>
              <a:t>Write the two fractions that the circles show.   Use the symbol      &lt;, &gt;, = to compare your fraction.  Explain your answer.</a:t>
            </a:r>
          </a:p>
          <a:p>
            <a:r>
              <a:rPr lang="en-US" sz="2800" b="1" u="sng" dirty="0">
                <a:solidFill>
                  <a:schemeClr val="bg1"/>
                </a:solidFill>
              </a:rPr>
              <a:t>Part B</a:t>
            </a:r>
          </a:p>
          <a:p>
            <a:r>
              <a:rPr lang="en-US" sz="2800" dirty="0">
                <a:solidFill>
                  <a:schemeClr val="bg1"/>
                </a:solidFill>
              </a:rPr>
              <a:t>Draw a circle with 6 equal parts that show a fraction that is greater that both of Ms. Barr’s </a:t>
            </a:r>
          </a:p>
        </p:txBody>
      </p:sp>
    </p:spTree>
    <p:extLst>
      <p:ext uri="{BB962C8B-B14F-4D97-AF65-F5344CB8AC3E}">
        <p14:creationId xmlns:p14="http://schemas.microsoft.com/office/powerpoint/2010/main" val="3078519604"/>
      </p:ext>
    </p:extLst>
  </p:cSld>
  <p:clrMapOvr>
    <a:masterClrMapping/>
  </p:clrMapOvr>
</p:sld>
</file>

<file path=ppt/theme/theme1.xml><?xml version="1.0" encoding="utf-8"?>
<a:theme xmlns:a="http://schemas.openxmlformats.org/drawingml/2006/main" name="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2415</Words>
  <Application>Microsoft Office PowerPoint</Application>
  <PresentationFormat>Widescreen</PresentationFormat>
  <Paragraphs>354</Paragraphs>
  <Slides>36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Albertus Medium</vt:lpstr>
      <vt:lpstr>Arial</vt:lpstr>
      <vt:lpstr>Brush Script MT</vt:lpstr>
      <vt:lpstr>Calibri</vt:lpstr>
      <vt:lpstr>Comic Sans MS</vt:lpstr>
      <vt:lpstr>Lucida Calligraphy</vt:lpstr>
      <vt:lpstr>Times-Bold</vt:lpstr>
      <vt:lpstr>Times-Roman</vt:lpstr>
      <vt:lpstr>Ppt0000000</vt:lpstr>
      <vt:lpstr>Week 1</vt:lpstr>
      <vt:lpstr>Math Corner - Monday</vt:lpstr>
      <vt:lpstr>Math Corner-Tuesday</vt:lpstr>
      <vt:lpstr>Math Corner-Wednesday</vt:lpstr>
      <vt:lpstr>Math Corner-Thursday</vt:lpstr>
      <vt:lpstr>Math Corner-Friday</vt:lpstr>
      <vt:lpstr>Week 2</vt:lpstr>
      <vt:lpstr>PowerPoint Presentation</vt:lpstr>
      <vt:lpstr>Tuesday</vt:lpstr>
      <vt:lpstr>Wednesday</vt:lpstr>
      <vt:lpstr>PowerPoint Presentation</vt:lpstr>
      <vt:lpstr>PowerPoint Presentation</vt:lpstr>
      <vt:lpstr>Week 3</vt:lpstr>
      <vt:lpstr>PowerPoint Presentation</vt:lpstr>
      <vt:lpstr>PowerPoint Presentation</vt:lpstr>
      <vt:lpstr>PowerPoint Presentation</vt:lpstr>
      <vt:lpstr>PowerPoint Presentation</vt:lpstr>
      <vt:lpstr>Week 4</vt:lpstr>
      <vt:lpstr>Math Corner-Monday</vt:lpstr>
      <vt:lpstr>Math Corner-Tuesday</vt:lpstr>
      <vt:lpstr>PowerPoint Presentation</vt:lpstr>
      <vt:lpstr>Math Corner-Wednesday</vt:lpstr>
      <vt:lpstr>Math Corner-Thursday</vt:lpstr>
      <vt:lpstr>Math Corner-Friday</vt:lpstr>
      <vt:lpstr>Week 5</vt:lpstr>
      <vt:lpstr>Math Corner-Monday</vt:lpstr>
      <vt:lpstr>Math Corner-Tuesday</vt:lpstr>
      <vt:lpstr>Extended Response</vt:lpstr>
      <vt:lpstr>Math Corner-Wednesday</vt:lpstr>
      <vt:lpstr>Math Corner-Thursday</vt:lpstr>
      <vt:lpstr>Math Corner-Friday</vt:lpstr>
      <vt:lpstr>Extra Review</vt:lpstr>
      <vt:lpstr>Monday</vt:lpstr>
      <vt:lpstr>Tuesday</vt:lpstr>
      <vt:lpstr>Wednesday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Holmes, Beatrice</dc:creator>
  <cp:lastModifiedBy>Holmes, Beatrice</cp:lastModifiedBy>
  <cp:revision>7</cp:revision>
  <dcterms:created xsi:type="dcterms:W3CDTF">2016-02-26T22:43:19Z</dcterms:created>
  <dcterms:modified xsi:type="dcterms:W3CDTF">2016-02-26T23:17:35Z</dcterms:modified>
</cp:coreProperties>
</file>